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62" r:id="rId5"/>
    <p:sldId id="265" r:id="rId6"/>
    <p:sldId id="264" r:id="rId7"/>
    <p:sldId id="263" r:id="rId8"/>
    <p:sldId id="261" r:id="rId9"/>
    <p:sldId id="259" r:id="rId10"/>
    <p:sldId id="260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  <p:sldId id="276" r:id="rId22"/>
    <p:sldId id="277" r:id="rId23"/>
    <p:sldId id="301" r:id="rId24"/>
    <p:sldId id="278" r:id="rId25"/>
    <p:sldId id="279" r:id="rId26"/>
    <p:sldId id="280" r:id="rId27"/>
    <p:sldId id="283" r:id="rId28"/>
    <p:sldId id="281" r:id="rId29"/>
    <p:sldId id="282" r:id="rId30"/>
    <p:sldId id="302" r:id="rId31"/>
    <p:sldId id="284" r:id="rId32"/>
    <p:sldId id="285" r:id="rId33"/>
    <p:sldId id="286" r:id="rId34"/>
    <p:sldId id="287" r:id="rId35"/>
    <p:sldId id="288" r:id="rId36"/>
    <p:sldId id="289" r:id="rId37"/>
    <p:sldId id="303" r:id="rId38"/>
    <p:sldId id="290" r:id="rId39"/>
    <p:sldId id="291" r:id="rId40"/>
    <p:sldId id="292" r:id="rId41"/>
    <p:sldId id="293" r:id="rId42"/>
    <p:sldId id="294" r:id="rId43"/>
    <p:sldId id="304" r:id="rId44"/>
    <p:sldId id="300" r:id="rId45"/>
    <p:sldId id="299" r:id="rId46"/>
    <p:sldId id="298" r:id="rId47"/>
    <p:sldId id="297" r:id="rId48"/>
  </p:sldIdLst>
  <p:sldSz cx="10080625" cy="7559675"/>
  <p:notesSz cx="6784975" cy="9929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1pPr>
    <a:lvl2pPr marL="430213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2pPr>
    <a:lvl3pPr marL="646113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3pPr>
    <a:lvl4pPr marL="862013" indent="-214313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4pPr>
    <a:lvl5pPr marL="1077913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546" y="-9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784975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83741" tIns="41870" rIns="83741" bIns="41870" anchor="ctr"/>
          <a:lstStyle/>
          <a:p>
            <a:pPr>
              <a:defRPr/>
            </a:pPr>
            <a:endParaRPr lang="cs-CZ"/>
          </a:p>
        </p:txBody>
      </p:sp>
      <p:sp>
        <p:nvSpPr>
          <p:cNvPr id="30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55650"/>
            <a:ext cx="4959350" cy="3719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6463"/>
            <a:ext cx="5426075" cy="446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1638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09981" algn="l"/>
                <a:tab pos="821416" algn="l"/>
                <a:tab pos="1232850" algn="l"/>
                <a:tab pos="1644285" algn="l"/>
                <a:tab pos="2055719" algn="l"/>
                <a:tab pos="2467154" algn="l"/>
                <a:tab pos="2878588" algn="l"/>
                <a:tab pos="3290023" algn="l"/>
                <a:tab pos="3701458" algn="l"/>
                <a:tab pos="4112893" algn="l"/>
                <a:tab pos="4524327" algn="l"/>
                <a:tab pos="4935762" algn="l"/>
                <a:tab pos="5347196" algn="l"/>
                <a:tab pos="5758631" algn="l"/>
                <a:tab pos="6170065" algn="l"/>
                <a:tab pos="6581500" algn="l"/>
                <a:tab pos="6992934" algn="l"/>
                <a:tab pos="7404369" algn="l"/>
                <a:tab pos="7815804" algn="l"/>
                <a:tab pos="822723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40163" y="0"/>
            <a:ext cx="2941637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09981" algn="l"/>
                <a:tab pos="821416" algn="l"/>
                <a:tab pos="1232850" algn="l"/>
                <a:tab pos="1644285" algn="l"/>
                <a:tab pos="2055719" algn="l"/>
                <a:tab pos="2467154" algn="l"/>
                <a:tab pos="2878588" algn="l"/>
                <a:tab pos="3290023" algn="l"/>
                <a:tab pos="3701458" algn="l"/>
                <a:tab pos="4112893" algn="l"/>
                <a:tab pos="4524327" algn="l"/>
                <a:tab pos="4935762" algn="l"/>
                <a:tab pos="5347196" algn="l"/>
                <a:tab pos="5758631" algn="l"/>
                <a:tab pos="6170065" algn="l"/>
                <a:tab pos="6581500" algn="l"/>
                <a:tab pos="6992934" algn="l"/>
                <a:tab pos="7404369" algn="l"/>
                <a:tab pos="7815804" algn="l"/>
                <a:tab pos="822723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32925"/>
            <a:ext cx="2941638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09981" algn="l"/>
                <a:tab pos="821416" algn="l"/>
                <a:tab pos="1232850" algn="l"/>
                <a:tab pos="1644285" algn="l"/>
                <a:tab pos="2055719" algn="l"/>
                <a:tab pos="2467154" algn="l"/>
                <a:tab pos="2878588" algn="l"/>
                <a:tab pos="3290023" algn="l"/>
                <a:tab pos="3701458" algn="l"/>
                <a:tab pos="4112893" algn="l"/>
                <a:tab pos="4524327" algn="l"/>
                <a:tab pos="4935762" algn="l"/>
                <a:tab pos="5347196" algn="l"/>
                <a:tab pos="5758631" algn="l"/>
                <a:tab pos="6170065" algn="l"/>
                <a:tab pos="6581500" algn="l"/>
                <a:tab pos="6992934" algn="l"/>
                <a:tab pos="7404369" algn="l"/>
                <a:tab pos="7815804" algn="l"/>
                <a:tab pos="822723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0163" y="9432925"/>
            <a:ext cx="2941637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09981" algn="l"/>
                <a:tab pos="821416" algn="l"/>
                <a:tab pos="1232850" algn="l"/>
                <a:tab pos="1644285" algn="l"/>
                <a:tab pos="2055719" algn="l"/>
                <a:tab pos="2467154" algn="l"/>
                <a:tab pos="2878588" algn="l"/>
                <a:tab pos="3290023" algn="l"/>
                <a:tab pos="3701458" algn="l"/>
                <a:tab pos="4112893" algn="l"/>
                <a:tab pos="4524327" algn="l"/>
                <a:tab pos="4935762" algn="l"/>
                <a:tab pos="5347196" algn="l"/>
                <a:tab pos="5758631" algn="l"/>
                <a:tab pos="6170065" algn="l"/>
                <a:tab pos="6581500" algn="l"/>
                <a:tab pos="6992934" algn="l"/>
                <a:tab pos="7404369" algn="l"/>
                <a:tab pos="7815804" algn="l"/>
                <a:tab pos="822723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2C76BD19-7CE1-4218-8378-69EFD3DF1F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10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11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12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13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14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15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16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17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18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19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20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21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22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23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24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25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26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27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28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29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30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31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32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33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34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35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36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37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38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39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40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41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42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43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44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45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46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47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5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6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7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8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8342DC64-1966-4777-A54F-00F5BAB70FC7}" type="slidenum">
              <a:rPr lang="cs-CZ" smtClean="0"/>
              <a:pPr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9</a:t>
            </a:fld>
            <a:endParaRPr lang="cs-CZ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BEBE3-14C8-4E57-94C5-8C35BD1DDE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85276-77C3-431B-88B8-D188F417BD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7CEF6-21D1-4EB3-AF50-AB5D5152C0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4C9CD-B3A4-42CF-9424-D9B0140F76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B02A-DF15-4FD4-B3DA-9691B58D03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729DD-44C4-4879-B4CF-E1181BC1EB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5DDF4-58C7-4BD5-9C62-745DBADA6E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70A2-3214-4440-9A07-FB369D481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E5E22-7798-429A-A68D-47C7F2CAE1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8BF60-C6C3-4CE3-A65C-747AC1281C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3E39B-4BD8-4A5A-9326-CEDD45EE2A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textu osnovy</a:t>
            </a:r>
          </a:p>
          <a:p>
            <a:pPr lvl="1"/>
            <a:r>
              <a:rPr lang="en-GB" smtClean="0"/>
              <a:t>Druhá úroveň</a:t>
            </a:r>
          </a:p>
          <a:p>
            <a:pPr lvl="2"/>
            <a:r>
              <a:rPr lang="en-GB" smtClean="0"/>
              <a:t>Třetí úroveň</a:t>
            </a:r>
          </a:p>
          <a:p>
            <a:pPr lvl="3"/>
            <a:r>
              <a:rPr lang="en-GB" smtClean="0"/>
              <a:t>Čtvrtá úroveň osnovy</a:t>
            </a:r>
          </a:p>
          <a:p>
            <a:pPr lvl="4"/>
            <a:r>
              <a:rPr lang="en-GB" smtClean="0"/>
              <a:t>Pátá úroveň osnovy</a:t>
            </a:r>
          </a:p>
          <a:p>
            <a:pPr lvl="4"/>
            <a:r>
              <a:rPr lang="en-GB" smtClean="0"/>
              <a:t>Šestá úroveň</a:t>
            </a:r>
          </a:p>
          <a:p>
            <a:pPr lvl="4"/>
            <a:r>
              <a:rPr lang="en-GB" smtClean="0"/>
              <a:t>Sedmá úroveň</a:t>
            </a:r>
          </a:p>
          <a:p>
            <a:pPr lvl="4"/>
            <a:r>
              <a:rPr lang="en-GB" smtClean="0"/>
              <a:t>Osmá úroveň textu</a:t>
            </a:r>
          </a:p>
          <a:p>
            <a:pPr lvl="4"/>
            <a:r>
              <a:rPr lang="en-GB" smtClean="0"/>
              <a:t>Devátá úroveň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8C0A909F-9310-48B6-BD7C-C86D756365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5pPr>
      <a:lvl6pPr marL="4572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6pPr>
      <a:lvl7pPr marL="9144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7pPr>
      <a:lvl8pPr marL="1371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8pPr>
      <a:lvl9pPr marL="18288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430213" indent="-323850" algn="l" defTabSz="449263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charset="2"/>
        <a:buChar char=""/>
        <a:defRPr sz="2800">
          <a:solidFill>
            <a:srgbClr val="000000"/>
          </a:solidFill>
          <a:latin typeface="+mn-lt"/>
          <a:cs typeface="+mn-cs"/>
        </a:defRPr>
      </a:lvl2pPr>
      <a:lvl3pPr marL="12938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charset="2"/>
        <a:buChar char=""/>
        <a:defRPr sz="2400">
          <a:solidFill>
            <a:srgbClr val="000000"/>
          </a:solidFill>
          <a:latin typeface="+mn-lt"/>
          <a:cs typeface="+mn-cs"/>
        </a:defRPr>
      </a:lvl3pPr>
      <a:lvl4pPr marL="1725613" indent="-214313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charset="2"/>
        <a:buChar char=""/>
        <a:defRPr sz="2000">
          <a:solidFill>
            <a:srgbClr val="000000"/>
          </a:solidFill>
          <a:latin typeface="+mn-lt"/>
          <a:cs typeface="+mn-cs"/>
        </a:defRPr>
      </a:lvl4pPr>
      <a:lvl5pPr marL="21574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5pPr>
      <a:lvl6pPr marL="26146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6pPr>
      <a:lvl7pPr marL="30718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7pPr>
      <a:lvl8pPr marL="35290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8pPr>
      <a:lvl9pPr marL="39862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000" dirty="0" smtClean="0">
                <a:solidFill>
                  <a:srgbClr val="C00000"/>
                </a:solidFill>
                <a:latin typeface="Book Antiqua" pitchFamily="18" charset="0"/>
              </a:rPr>
              <a:t>Komunistická diktatura                 v Československu</a:t>
            </a:r>
            <a:endParaRPr lang="cs-CZ" sz="60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 eaLnBrk="1"/>
            <a:r>
              <a:rPr lang="cs-CZ" sz="2000" dirty="0" smtClean="0">
                <a:latin typeface="Book Antiqua" pitchFamily="18" charset="0"/>
              </a:rPr>
              <a:t>Vypracovala: Mgr. Michaela Kovářová</a:t>
            </a:r>
          </a:p>
          <a:p>
            <a:pPr eaLnBrk="1">
              <a:buFont typeface="Wingdings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Politické procesy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latin typeface="Book Antiqua" pitchFamily="18" charset="0"/>
              </a:rPr>
              <a:t>V letech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1948 - 1952 </a:t>
            </a:r>
            <a:r>
              <a:rPr lang="cs-CZ" dirty="0" smtClean="0">
                <a:latin typeface="Book Antiqua" pitchFamily="18" charset="0"/>
              </a:rPr>
              <a:t>probíhaly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vykonstruované procesy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r>
              <a:rPr lang="cs-CZ" dirty="0" smtClean="0">
                <a:latin typeface="Book Antiqua" pitchFamily="18" charset="0"/>
              </a:rPr>
              <a:t>Procesy byly vedeny proti politickým odpůrcům, ale i členům strany.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Mezi popravenými byl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československý voják a účastník protinacistického odboje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</a:t>
            </a:r>
            <a:r>
              <a:rPr lang="cs-CZ" dirty="0" err="1" smtClean="0">
                <a:solidFill>
                  <a:srgbClr val="C00000"/>
                </a:solidFill>
                <a:latin typeface="Book Antiqua" pitchFamily="18" charset="0"/>
              </a:rPr>
              <a:t>Heliodor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 Píka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buFont typeface="Wingdings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7248" y="3197855"/>
            <a:ext cx="219416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Milada Horáková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Další obětí procesů se stala česká politička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Milada Horáková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r>
              <a:rPr lang="cs-CZ" dirty="0" smtClean="0">
                <a:latin typeface="Book Antiqua" pitchFamily="18" charset="0"/>
              </a:rPr>
              <a:t>Byla odsouzena za vykonstruované spiknutí a velezradu. 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Byla jedinou ženou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popravenou během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těchto soudních řízení. </a:t>
            </a:r>
          </a:p>
          <a:p>
            <a:pPr eaLnBrk="1">
              <a:buFont typeface="Wingdings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3188" y="3351209"/>
            <a:ext cx="3802430" cy="286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Milada Horáková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V posledním dopisu (psaný v den popravy ve 2:30 ráno), který adresovala hlavně rodině, mimo jiné napsala:</a:t>
            </a:r>
          </a:p>
          <a:p>
            <a:pPr>
              <a:spcAft>
                <a:spcPts val="0"/>
              </a:spcAft>
              <a:buNone/>
            </a:pPr>
            <a:r>
              <a:rPr lang="cs-CZ" i="1" dirty="0" smtClean="0">
                <a:latin typeface="Book Antiqua" pitchFamily="18" charset="0"/>
              </a:rPr>
              <a:t>	„… Jdu s hlavou vztyčenou – musí se umět i prohrát. To není hanba. I nepřítel </a:t>
            </a:r>
            <a:r>
              <a:rPr lang="cs-CZ" i="1" dirty="0" err="1" smtClean="0">
                <a:latin typeface="Book Antiqua" pitchFamily="18" charset="0"/>
              </a:rPr>
              <a:t>nepozbyde</a:t>
            </a:r>
            <a:r>
              <a:rPr lang="cs-CZ" i="1" dirty="0" smtClean="0">
                <a:latin typeface="Book Antiqua" pitchFamily="18" charset="0"/>
              </a:rPr>
              <a:t> úcty, je-li pravdivý a čestný. V boji se </a:t>
            </a:r>
          </a:p>
          <a:p>
            <a:pPr>
              <a:spcAft>
                <a:spcPts val="0"/>
              </a:spcAft>
              <a:buNone/>
            </a:pPr>
            <a:r>
              <a:rPr lang="cs-CZ" i="1" dirty="0" smtClean="0">
                <a:latin typeface="Book Antiqua" pitchFamily="18" charset="0"/>
              </a:rPr>
              <a:t>	padá, a co je jiného život než boj.“</a:t>
            </a:r>
          </a:p>
          <a:p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0538" y="4278235"/>
            <a:ext cx="2571768" cy="194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Stranické procesy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Roku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1949</a:t>
            </a:r>
            <a:r>
              <a:rPr lang="cs-CZ" dirty="0" smtClean="0">
                <a:latin typeface="Book Antiqua" pitchFamily="18" charset="0"/>
              </a:rPr>
              <a:t>  začaly procesy i s nepohodlnými členy strany.</a:t>
            </a:r>
          </a:p>
          <a:p>
            <a:endParaRPr lang="cs-CZ" sz="8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Roku 1952 byl popraven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např. i bývalý generální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tajemník KSČ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Rudolf Slánský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>
              <a:buNone/>
            </a:pPr>
            <a:endParaRPr lang="cs-CZ" sz="4400" dirty="0" smtClean="0">
              <a:latin typeface="Book Antiqua" pitchFamily="18" charset="0"/>
            </a:endParaRPr>
          </a:p>
          <a:p>
            <a:pPr eaLnBrk="1"/>
            <a:r>
              <a:rPr lang="cs-CZ" dirty="0" smtClean="0">
                <a:latin typeface="Book Antiqua" pitchFamily="18" charset="0"/>
              </a:rPr>
              <a:t>Během toho období bylo popraveno celkem 178 osob.</a:t>
            </a:r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1954" y="2336791"/>
            <a:ext cx="2833695" cy="214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Hospodářství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Hospodářství bylo zaměřeno na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těžký průmysl</a:t>
            </a:r>
            <a:r>
              <a:rPr lang="cs-CZ" dirty="0" smtClean="0">
                <a:latin typeface="Book Antiqua" pitchFamily="18" charset="0"/>
              </a:rPr>
              <a:t>, především na zbrojní. </a:t>
            </a:r>
          </a:p>
          <a:p>
            <a:r>
              <a:rPr lang="cs-CZ" dirty="0" smtClean="0">
                <a:latin typeface="Book Antiqua" pitchFamily="18" charset="0"/>
              </a:rPr>
              <a:t>V roce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1949</a:t>
            </a:r>
            <a:r>
              <a:rPr lang="cs-CZ" dirty="0" smtClean="0">
                <a:latin typeface="Book Antiqua" pitchFamily="18" charset="0"/>
              </a:rPr>
              <a:t> byla vyhlášena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1. pětiletka </a:t>
            </a:r>
            <a:r>
              <a:rPr lang="cs-CZ" dirty="0" smtClean="0">
                <a:latin typeface="Book Antiqua" pitchFamily="18" charset="0"/>
              </a:rPr>
              <a:t>= rozvoj těžkého průmyslu.</a:t>
            </a:r>
          </a:p>
          <a:p>
            <a:r>
              <a:rPr lang="cs-CZ" dirty="0" smtClean="0">
                <a:latin typeface="Book Antiqua" pitchFamily="18" charset="0"/>
              </a:rPr>
              <a:t>Byl vydán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zákon o JZD </a:t>
            </a:r>
            <a:r>
              <a:rPr lang="cs-CZ" dirty="0" smtClean="0">
                <a:latin typeface="Book Antiqua" pitchFamily="18" charset="0"/>
              </a:rPr>
              <a:t>a začala nedobrovolná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kolektivizace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0246" y="4422779"/>
            <a:ext cx="4929185" cy="182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50. léta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V roce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1953</a:t>
            </a:r>
            <a:r>
              <a:rPr lang="cs-CZ" dirty="0" smtClean="0">
                <a:latin typeface="Book Antiqua" pitchFamily="18" charset="0"/>
              </a:rPr>
              <a:t> došlo k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měnové reformě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smtClean="0">
                <a:latin typeface="Book Antiqua" pitchFamily="18" charset="0"/>
              </a:rPr>
              <a:t>– </a:t>
            </a:r>
            <a:r>
              <a:rPr lang="cs-CZ" smtClean="0">
                <a:latin typeface="Book Antiqua" pitchFamily="18" charset="0"/>
              </a:rPr>
              <a:t>                - zruinování </a:t>
            </a:r>
            <a:r>
              <a:rPr lang="cs-CZ" dirty="0" smtClean="0">
                <a:latin typeface="Book Antiqua" pitchFamily="18" charset="0"/>
              </a:rPr>
              <a:t>úspor mnoha lidí.</a:t>
            </a:r>
          </a:p>
          <a:p>
            <a:r>
              <a:rPr lang="cs-CZ" dirty="0" smtClean="0">
                <a:latin typeface="Book Antiqua" pitchFamily="18" charset="0"/>
              </a:rPr>
              <a:t>V roce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1953</a:t>
            </a:r>
            <a:r>
              <a:rPr lang="cs-CZ" dirty="0" smtClean="0">
                <a:latin typeface="Book Antiqua" pitchFamily="18" charset="0"/>
              </a:rPr>
              <a:t> zemřel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Klement Gottwald </a:t>
            </a:r>
            <a:r>
              <a:rPr lang="cs-CZ" dirty="0" smtClean="0">
                <a:latin typeface="Book Antiqua" pitchFamily="18" charset="0"/>
              </a:rPr>
              <a:t>a prezidentem se stal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Antonín Zápotocký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Roku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1957</a:t>
            </a:r>
            <a:r>
              <a:rPr lang="cs-CZ" dirty="0" smtClean="0">
                <a:latin typeface="Book Antiqua" pitchFamily="18" charset="0"/>
              </a:rPr>
              <a:t> zemřel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Zápotocký</a:t>
            </a:r>
            <a:r>
              <a:rPr lang="cs-CZ" dirty="0" smtClean="0">
                <a:latin typeface="Book Antiqua" pitchFamily="18" charset="0"/>
              </a:rPr>
              <a:t> a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prezidentem se stal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Antonín Novotný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r>
              <a:rPr lang="cs-CZ" dirty="0" smtClean="0">
                <a:latin typeface="Book Antiqua" pitchFamily="18" charset="0"/>
              </a:rPr>
              <a:t>Novotný byl jak prezidentem, tak 1. tajemníkem ÚV KSČ.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97898" y="1636697"/>
            <a:ext cx="1357322" cy="203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340" y="4065589"/>
            <a:ext cx="1436857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Ústava 1960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V roce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1960</a:t>
            </a:r>
            <a:r>
              <a:rPr lang="cs-CZ" dirty="0" smtClean="0">
                <a:latin typeface="Book Antiqua" pitchFamily="18" charset="0"/>
              </a:rPr>
              <a:t> byla vydána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nová ústava</a:t>
            </a:r>
            <a:r>
              <a:rPr lang="cs-CZ" dirty="0" smtClean="0">
                <a:latin typeface="Book Antiqua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Název republiky byl změněn na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 	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Československou socialistickou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republiku (ČSSR)</a:t>
            </a:r>
            <a:r>
              <a:rPr lang="cs-CZ" dirty="0" smtClean="0">
                <a:latin typeface="Book Antiqua" pitchFamily="18" charset="0"/>
              </a:rPr>
              <a:t>, byla tam už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uvedena vedoucí úloha KSČ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ve společnosti.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4860" y="2355839"/>
            <a:ext cx="2649859" cy="371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Pražské jaro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latin typeface="Book Antiqua" pitchFamily="18" charset="0"/>
              </a:rPr>
              <a:t>V 60. letech došlo k uvolnění ve společnosti i    k hospodářskému růstu.</a:t>
            </a: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Tato situace vedla až k tzv.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Pražskému jaru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 roce 1968 se 1. tajemníkem stal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Alexandr </a:t>
            </a:r>
            <a:r>
              <a:rPr lang="cs-CZ" dirty="0" err="1" smtClean="0">
                <a:solidFill>
                  <a:srgbClr val="C00000"/>
                </a:solidFill>
                <a:latin typeface="Book Antiqua" pitchFamily="18" charset="0"/>
              </a:rPr>
              <a:t>Dubček</a:t>
            </a:r>
            <a:r>
              <a:rPr lang="cs-CZ" dirty="0" smtClean="0">
                <a:latin typeface="Book Antiqua" pitchFamily="18" charset="0"/>
              </a:rPr>
              <a:t>. 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7776" y="2253922"/>
            <a:ext cx="2813144" cy="398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Pražské jaro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Slováci požadovali federalizaci nebo samostatnost –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zákon o federalizaci </a:t>
            </a:r>
            <a:r>
              <a:rPr lang="cs-CZ" dirty="0" smtClean="0">
                <a:latin typeface="Book Antiqua" pitchFamily="18" charset="0"/>
              </a:rPr>
              <a:t>byl přijat až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27. října 1968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Reformní komunisté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chtěli „socialismus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 lidskou tváří“.</a:t>
            </a:r>
          </a:p>
          <a:p>
            <a:pPr>
              <a:spcAft>
                <a:spcPts val="0"/>
              </a:spcAft>
              <a:buNone/>
            </a:pPr>
            <a:endParaRPr lang="cs-CZ" dirty="0" smtClean="0">
              <a:latin typeface="Book Antiqua" pitchFamily="18" charset="0"/>
            </a:endParaRPr>
          </a:p>
          <a:p>
            <a:r>
              <a:rPr lang="cs-CZ" dirty="0" smtClean="0">
                <a:latin typeface="Book Antiqua" pitchFamily="18" charset="0"/>
              </a:rPr>
              <a:t>Byla zrušena cenzura. </a:t>
            </a:r>
          </a:p>
          <a:p>
            <a:endParaRPr lang="cs-CZ" dirty="0">
              <a:latin typeface="Book Antiqua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8906" y="2784467"/>
            <a:ext cx="4542156" cy="337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Pražské jaro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Antonín Novotný </a:t>
            </a:r>
            <a:r>
              <a:rPr lang="cs-CZ" dirty="0" smtClean="0">
                <a:latin typeface="Book Antiqua" pitchFamily="18" charset="0"/>
              </a:rPr>
              <a:t>abdikoval,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prezidentem se stal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Ludvík Svoboda</a:t>
            </a:r>
            <a:r>
              <a:rPr lang="cs-CZ" dirty="0" smtClean="0">
                <a:latin typeface="Book Antiqua" pitchFamily="18" charset="0"/>
              </a:rPr>
              <a:t>. </a:t>
            </a:r>
          </a:p>
          <a:p>
            <a:endParaRPr lang="cs-CZ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 dubnu byl přijat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Akční program KSČ </a:t>
            </a:r>
            <a:r>
              <a:rPr lang="cs-CZ" dirty="0" smtClean="0">
                <a:latin typeface="Book Antiqua" pitchFamily="18" charset="0"/>
              </a:rPr>
              <a:t>–            - sliboval demokratický volební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systém, politická a občanská práva,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tržní podnikání atd. 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r>
              <a:rPr lang="cs-CZ" dirty="0" smtClean="0">
                <a:latin typeface="Book Antiqua" pitchFamily="18" charset="0"/>
              </a:rPr>
              <a:t>Vedoucí úloha KSČ měla zůstat.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7864" y="3744595"/>
            <a:ext cx="151726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 b="9650"/>
          <a:stretch>
            <a:fillRect/>
          </a:stretch>
        </p:blipFill>
        <p:spPr bwMode="auto">
          <a:xfrm>
            <a:off x="8157866" y="1350945"/>
            <a:ext cx="1438539" cy="200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Únor 1948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latin typeface="Book Antiqua" pitchFamily="18" charset="0"/>
              </a:rPr>
              <a:t>V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únoru 1948 </a:t>
            </a:r>
            <a:r>
              <a:rPr lang="cs-CZ" dirty="0" smtClean="0">
                <a:latin typeface="Book Antiqua" pitchFamily="18" charset="0"/>
              </a:rPr>
              <a:t>vrcholí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krize</a:t>
            </a:r>
            <a:r>
              <a:rPr lang="cs-CZ" dirty="0" smtClean="0">
                <a:latin typeface="Book Antiqua" pitchFamily="18" charset="0"/>
              </a:rPr>
              <a:t> v Národní frontě.</a:t>
            </a:r>
          </a:p>
          <a:p>
            <a:pPr eaLnBrk="1"/>
            <a:r>
              <a:rPr lang="cs-CZ" dirty="0" smtClean="0">
                <a:latin typeface="Book Antiqua" pitchFamily="18" charset="0"/>
              </a:rPr>
              <a:t>Komunisté požadovali další znárodňování.</a:t>
            </a: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Dostávají se i na vysoké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pozice v silových složkách –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- 8 příslušníků SNB bylo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nahrazeno komunisty.</a:t>
            </a:r>
          </a:p>
          <a:p>
            <a:pPr eaLnBrk="1">
              <a:buFont typeface="Wingdings" charset="2"/>
              <a:buNone/>
            </a:pPr>
            <a:endParaRPr lang="cs-CZ" dirty="0" smtClean="0"/>
          </a:p>
          <a:p>
            <a:pPr eaLnBrk="1">
              <a:buFont typeface="Wingdings" charset="2"/>
              <a:buNone/>
            </a:pPr>
            <a:r>
              <a:rPr lang="cs-CZ" sz="1400" dirty="0" smtClean="0">
                <a:latin typeface="Book Antiqua" pitchFamily="18" charset="0"/>
              </a:rPr>
              <a:t> </a:t>
            </a:r>
          </a:p>
          <a:p>
            <a:pPr eaLnBrk="1">
              <a:buFont typeface="Wingdings" charset="2"/>
              <a:buNone/>
            </a:pPr>
            <a:r>
              <a:rPr lang="cs-CZ" sz="1400" dirty="0" smtClean="0">
                <a:latin typeface="Book Antiqua" pitchFamily="18" charset="0"/>
              </a:rPr>
              <a:t>							                                    Příslušníci SNB</a:t>
            </a:r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1" y="2958777"/>
            <a:ext cx="380659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Pražské jaro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V květnu se reformy zastavily. 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 červnu vyšla výzva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Dva tisíce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slov, </a:t>
            </a:r>
            <a:r>
              <a:rPr lang="cs-CZ" dirty="0" smtClean="0">
                <a:latin typeface="Book Antiqua" pitchFamily="18" charset="0"/>
              </a:rPr>
              <a:t>autorem byl Ludvík Vaculík,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 	bylo požadováno pokračování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reforem.</a:t>
            </a: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r>
              <a:rPr lang="cs-CZ" sz="1400" dirty="0" smtClean="0">
                <a:latin typeface="Book Antiqua" pitchFamily="18" charset="0"/>
              </a:rPr>
              <a:t>                                </a:t>
            </a:r>
          </a:p>
          <a:p>
            <a:pPr eaLnBrk="1">
              <a:buFont typeface="Wingdings" charset="2"/>
              <a:buNone/>
            </a:pPr>
            <a:r>
              <a:rPr lang="cs-CZ" sz="1400" dirty="0" smtClean="0">
                <a:latin typeface="Book Antiqua" pitchFamily="18" charset="0"/>
              </a:rPr>
              <a:t>						      Ludvík Vaculík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2018" y="1892801"/>
            <a:ext cx="2831821" cy="42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1684" y="4039871"/>
            <a:ext cx="1643074" cy="212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Pražské jaro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Sovětský svaz s vývojem v ČSSR nesouhlasil a žádal nápravu. ÚV KSČ nátlaku neustoupil.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Protireformní politici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</a:t>
            </a:r>
            <a:r>
              <a:rPr lang="cs-CZ" dirty="0" smtClean="0">
                <a:latin typeface="Book Antiqua" pitchFamily="18" charset="0"/>
              </a:rPr>
              <a:t>V. </a:t>
            </a:r>
            <a:r>
              <a:rPr lang="cs-CZ" dirty="0" err="1" smtClean="0">
                <a:latin typeface="Book Antiqua" pitchFamily="18" charset="0"/>
              </a:rPr>
              <a:t>Bilak</a:t>
            </a:r>
            <a:r>
              <a:rPr lang="cs-CZ" dirty="0" smtClean="0">
                <a:latin typeface="Book Antiqua" pitchFamily="18" charset="0"/>
              </a:rPr>
              <a:t>, A. Indra,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D. </a:t>
            </a:r>
            <a:r>
              <a:rPr lang="cs-CZ" dirty="0" err="1" smtClean="0">
                <a:latin typeface="Book Antiqua" pitchFamily="18" charset="0"/>
              </a:rPr>
              <a:t>Kolder</a:t>
            </a:r>
            <a:r>
              <a:rPr lang="cs-CZ" dirty="0" smtClean="0">
                <a:latin typeface="Book Antiqua" pitchFamily="18" charset="0"/>
              </a:rPr>
              <a:t>, A. Kapek a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O. Švestka však požádali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tzv. zvacím dopisem</a:t>
            </a:r>
            <a:r>
              <a:rPr lang="cs-CZ" dirty="0" smtClean="0"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sověty o pomoc proti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kontrarevoluci.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1818" y="2861621"/>
            <a:ext cx="4229097" cy="327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Invaze do ČSSR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V noci z 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20.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na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 21. srpna </a:t>
            </a:r>
            <a:r>
              <a:rPr lang="cs-CZ" dirty="0" smtClean="0">
                <a:latin typeface="Book Antiqua" pitchFamily="18" charset="0"/>
              </a:rPr>
              <a:t>vpadla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vojska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Varšavské smlouvy </a:t>
            </a:r>
            <a:r>
              <a:rPr lang="cs-CZ" dirty="0" smtClean="0">
                <a:latin typeface="Book Antiqua" pitchFamily="18" charset="0"/>
              </a:rPr>
              <a:t>do Československa.</a:t>
            </a:r>
          </a:p>
          <a:p>
            <a:r>
              <a:rPr lang="cs-CZ" dirty="0" smtClean="0">
                <a:latin typeface="Book Antiqua" pitchFamily="18" charset="0"/>
              </a:rPr>
              <a:t>	V ČSSR probíhaly stávky, manifestace, protesty. </a:t>
            </a:r>
          </a:p>
          <a:p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6990" y="3769359"/>
            <a:ext cx="4145518" cy="233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8412" y="3810317"/>
            <a:ext cx="30480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Invaze do ČSSR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Reformní politici </a:t>
            </a:r>
            <a:r>
              <a:rPr lang="cs-CZ" dirty="0" smtClean="0">
                <a:latin typeface="Book Antiqua" pitchFamily="18" charset="0"/>
              </a:rPr>
              <a:t>(</a:t>
            </a:r>
            <a:r>
              <a:rPr lang="cs-CZ" dirty="0" err="1" smtClean="0">
                <a:latin typeface="Book Antiqua" pitchFamily="18" charset="0"/>
              </a:rPr>
              <a:t>Dubček</a:t>
            </a:r>
            <a:r>
              <a:rPr lang="cs-CZ" dirty="0" smtClean="0">
                <a:latin typeface="Book Antiqua" pitchFamily="18" charset="0"/>
              </a:rPr>
              <a:t>, Černík,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</a:t>
            </a:r>
            <a:r>
              <a:rPr lang="cs-CZ" dirty="0" err="1" smtClean="0">
                <a:latin typeface="Book Antiqua" pitchFamily="18" charset="0"/>
              </a:rPr>
              <a:t>Smrkovský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Kriegel</a:t>
            </a:r>
            <a:r>
              <a:rPr lang="cs-CZ" dirty="0" smtClean="0">
                <a:latin typeface="Book Antiqua" pitchFamily="18" charset="0"/>
              </a:rPr>
              <a:t>, Šimon,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Špaček) se zásahem nesouhlasili,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byli odvlečeni do SSSR. </a:t>
            </a:r>
          </a:p>
          <a:p>
            <a:pPr>
              <a:spcAft>
                <a:spcPts val="0"/>
              </a:spcAft>
              <a:buNone/>
            </a:pPr>
            <a:endParaRPr lang="cs-CZ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sz="18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r>
              <a:rPr lang="cs-CZ" dirty="0" smtClean="0">
                <a:latin typeface="Book Antiqua" pitchFamily="18" charset="0"/>
              </a:rPr>
              <a:t>Západní země vojensky nezasáhly.</a:t>
            </a:r>
          </a:p>
          <a:p>
            <a:pPr>
              <a:buNone/>
            </a:pPr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539" y="1697657"/>
            <a:ext cx="2643206" cy="366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Invaze do ČSSR - normalizace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23. srpna </a:t>
            </a:r>
            <a:r>
              <a:rPr lang="cs-CZ" dirty="0" smtClean="0">
                <a:latin typeface="Book Antiqua" pitchFamily="18" charset="0"/>
              </a:rPr>
              <a:t>byla většina odvezených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politiků donucena podepsat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tzv. moskevský protokol</a:t>
            </a:r>
            <a:r>
              <a:rPr lang="cs-CZ" dirty="0" smtClean="0">
                <a:latin typeface="Book Antiqua" pitchFamily="18" charset="0"/>
              </a:rPr>
              <a:t>, který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souhlasil s časově neomezeným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pobytem vojsk na našem území a „normalizací“.</a:t>
            </a:r>
          </a:p>
          <a:p>
            <a:pPr>
              <a:spcAft>
                <a:spcPts val="0"/>
              </a:spcAft>
              <a:buNone/>
            </a:pPr>
            <a:endParaRPr lang="cs-CZ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1. tajemníkem ÚV KSČ se stal </a:t>
            </a:r>
            <a:r>
              <a:rPr lang="cs-CZ" dirty="0" err="1" smtClean="0">
                <a:solidFill>
                  <a:srgbClr val="C00000"/>
                </a:solidFill>
                <a:latin typeface="Book Antiqua" pitchFamily="18" charset="0"/>
              </a:rPr>
              <a:t>Gustáv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Husák</a:t>
            </a:r>
            <a:r>
              <a:rPr lang="cs-CZ" dirty="0" smtClean="0">
                <a:latin typeface="Book Antiqua" pitchFamily="18" charset="0"/>
              </a:rPr>
              <a:t>. </a:t>
            </a:r>
          </a:p>
          <a:p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1668" y="4050349"/>
            <a:ext cx="163638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7766" y="1850430"/>
            <a:ext cx="2364104" cy="214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Federalizace Československa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27. října 1968 </a:t>
            </a:r>
            <a:r>
              <a:rPr lang="cs-CZ" dirty="0" smtClean="0">
                <a:latin typeface="Book Antiqua" pitchFamily="18" charset="0"/>
              </a:rPr>
              <a:t>byl přijat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zákon o federaci</a:t>
            </a:r>
            <a:r>
              <a:rPr lang="cs-CZ" dirty="0" smtClean="0">
                <a:latin typeface="Book Antiqua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1. ledna 1969</a:t>
            </a:r>
            <a:r>
              <a:rPr lang="cs-CZ" dirty="0" smtClean="0">
                <a:latin typeface="Book Antiqua" pitchFamily="18" charset="0"/>
              </a:rPr>
              <a:t> se Československo stalo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federací</a:t>
            </a:r>
            <a:r>
              <a:rPr lang="cs-CZ" dirty="0" smtClean="0">
                <a:latin typeface="Book Antiqua" pitchFamily="18" charset="0"/>
              </a:rPr>
              <a:t> dvou států –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- České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socialistické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republiky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 	a Slovenské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socialistické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republiky.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4428" y="2994019"/>
            <a:ext cx="5059188" cy="314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Protesty proti okupaci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V říjnu a v listopadu 1968 probíhaly proti okupaci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demonstrace</a:t>
            </a:r>
            <a:r>
              <a:rPr lang="cs-CZ" dirty="0" smtClean="0">
                <a:latin typeface="Book Antiqua" pitchFamily="18" charset="0"/>
              </a:rPr>
              <a:t>. </a:t>
            </a:r>
          </a:p>
          <a:p>
            <a:endParaRPr lang="cs-CZ" sz="10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 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lednu 1969 </a:t>
            </a:r>
            <a:r>
              <a:rPr lang="cs-CZ" dirty="0" smtClean="0">
                <a:latin typeface="Book Antiqua" pitchFamily="18" charset="0"/>
              </a:rPr>
              <a:t>se na Václavské náměstí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upálil vysokoškolský student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Jan Palach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>
              <a:buNone/>
            </a:pPr>
            <a:r>
              <a:rPr lang="cs-CZ" dirty="0" smtClean="0"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Následovali ho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Jan Zajíc </a:t>
            </a:r>
            <a:r>
              <a:rPr lang="cs-CZ" dirty="0" smtClean="0">
                <a:latin typeface="Book Antiqua" pitchFamily="18" charset="0"/>
              </a:rPr>
              <a:t>(středoškolák)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Evžen </a:t>
            </a:r>
            <a:r>
              <a:rPr lang="cs-CZ" dirty="0" err="1" smtClean="0">
                <a:solidFill>
                  <a:srgbClr val="C00000"/>
                </a:solidFill>
                <a:latin typeface="Book Antiqua" pitchFamily="18" charset="0"/>
              </a:rPr>
              <a:t>Plocek</a:t>
            </a:r>
            <a:r>
              <a:rPr lang="cs-CZ" dirty="0" smtClean="0">
                <a:latin typeface="Book Antiqua" pitchFamily="18" charset="0"/>
              </a:rPr>
              <a:t> (dělník). 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336" y="2136763"/>
            <a:ext cx="1362149" cy="188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9336" y="4304675"/>
            <a:ext cx="1071570" cy="139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1816" y="5208597"/>
            <a:ext cx="1000132" cy="107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Protesty proti okupaci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Projevem nesouhlasu s okupací se stala i dvojnásobná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porážka sovětských hokejistů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endParaRPr lang="cs-CZ" dirty="0" smtClean="0">
              <a:latin typeface="Book Antiqua" pitchFamily="18" charset="0"/>
            </a:endParaRPr>
          </a:p>
          <a:p>
            <a:endParaRPr lang="cs-CZ" dirty="0" smtClean="0">
              <a:latin typeface="Book Antiqua" pitchFamily="18" charset="0"/>
            </a:endParaRPr>
          </a:p>
          <a:p>
            <a:endParaRPr lang="cs-CZ" dirty="0" smtClean="0">
              <a:latin typeface="Book Antiqua" pitchFamily="18" charset="0"/>
            </a:endParaRPr>
          </a:p>
          <a:p>
            <a:pPr eaLnBrk="1"/>
            <a:r>
              <a:rPr lang="cs-CZ" dirty="0" smtClean="0">
                <a:latin typeface="Book Antiqua" pitchFamily="18" charset="0"/>
              </a:rPr>
              <a:t>Poslední hromadný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protest v Praze </a:t>
            </a:r>
            <a:r>
              <a:rPr lang="cs-CZ" dirty="0" smtClean="0">
                <a:latin typeface="Book Antiqua" pitchFamily="18" charset="0"/>
              </a:rPr>
              <a:t>proběhl  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21. srpna 1969 </a:t>
            </a:r>
            <a:r>
              <a:rPr lang="cs-CZ" dirty="0" smtClean="0">
                <a:latin typeface="Book Antiqua" pitchFamily="18" charset="0"/>
              </a:rPr>
              <a:t>na první výročí invaze vojsk Varšavské smlouvy do Československa.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4132" y="2738748"/>
            <a:ext cx="2714624" cy="193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3486" y="2753988"/>
            <a:ext cx="288746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Potrestání odpůrců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latin typeface="Book Antiqua" pitchFamily="18" charset="0"/>
              </a:rPr>
              <a:t>V KSČ proběhly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čistky</a:t>
            </a:r>
            <a:r>
              <a:rPr lang="cs-CZ" dirty="0" smtClean="0">
                <a:latin typeface="Book Antiqua" pitchFamily="18" charset="0"/>
              </a:rPr>
              <a:t> – lidé nesouhlasící se sovětským zásahem byli vyloučeni ze strany. </a:t>
            </a:r>
          </a:p>
          <a:p>
            <a:pPr eaLnBrk="1"/>
            <a:r>
              <a:rPr lang="cs-CZ" dirty="0" smtClean="0">
                <a:latin typeface="Book Antiqua" pitchFamily="18" charset="0"/>
              </a:rPr>
              <a:t>Lidé přicházeli o práci, postiženy byly celé rodiny.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4560" y="3494085"/>
            <a:ext cx="371236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8544" y="3494085"/>
            <a:ext cx="1805932" cy="263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Období tzv. normalizace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Normalizace </a:t>
            </a:r>
            <a:r>
              <a:rPr lang="cs-CZ" dirty="0" smtClean="0">
                <a:latin typeface="Book Antiqua" pitchFamily="18" charset="0"/>
              </a:rPr>
              <a:t>je období, kdy byla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situace navracena do „normálního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 	stavu“ před lednem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1968</a:t>
            </a:r>
            <a:r>
              <a:rPr lang="cs-CZ" dirty="0" smtClean="0">
                <a:latin typeface="Book Antiqua" pitchFamily="18" charset="0"/>
              </a:rPr>
              <a:t>. Trvala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do listopadu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1989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/>
            <a:r>
              <a:rPr lang="cs-CZ" dirty="0" smtClean="0">
                <a:latin typeface="Book Antiqua" pitchFamily="18" charset="0"/>
              </a:rPr>
              <a:t>V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70. letech </a:t>
            </a:r>
            <a:r>
              <a:rPr lang="cs-CZ" dirty="0" smtClean="0">
                <a:latin typeface="Book Antiqua" pitchFamily="18" charset="0"/>
              </a:rPr>
              <a:t>hospodářství upadalo. </a:t>
            </a:r>
          </a:p>
          <a:p>
            <a:r>
              <a:rPr lang="cs-CZ" dirty="0" smtClean="0">
                <a:latin typeface="Book Antiqua" pitchFamily="18" charset="0"/>
              </a:rPr>
              <a:t>Byla zavedena tvrdá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cenzura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r>
              <a:rPr lang="cs-CZ" dirty="0" smtClean="0">
                <a:latin typeface="Book Antiqua" pitchFamily="18" charset="0"/>
              </a:rPr>
              <a:t>Kultura byla zneužívána ve prospěch komunismu.</a:t>
            </a: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7720" y="1749093"/>
            <a:ext cx="27860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Únor 1948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>
              <a:spcAft>
                <a:spcPts val="0"/>
              </a:spcAft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20. února </a:t>
            </a:r>
            <a:r>
              <a:rPr lang="cs-CZ" dirty="0" smtClean="0">
                <a:latin typeface="Book Antiqua" pitchFamily="18" charset="0"/>
              </a:rPr>
              <a:t>podávává 12 </a:t>
            </a:r>
            <a:endParaRPr lang="cs-CZ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</a:t>
            </a:r>
            <a:r>
              <a:rPr lang="cs-CZ" dirty="0" smtClean="0">
                <a:latin typeface="Book Antiqua" pitchFamily="18" charset="0"/>
              </a:rPr>
              <a:t>nekomunistických </a:t>
            </a:r>
            <a:r>
              <a:rPr lang="cs-CZ" dirty="0" smtClean="0">
                <a:latin typeface="Book Antiqua" pitchFamily="18" charset="0"/>
              </a:rPr>
              <a:t>ministrů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demisi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Nepodal ji např. Jan Masaryk.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Odstupující ministři předpokládali,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že Beneš demisi nepřijme nebo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jmenuje úřednickou vládu. </a:t>
            </a:r>
          </a:p>
          <a:p>
            <a:pPr eaLnBrk="1">
              <a:buFont typeface="Wingdings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8728" y="1845295"/>
            <a:ext cx="233889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Období tzv. normalizace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Spisovatelé, kteří nesměli být vydáváni, publikovali mnohdy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v zahraničí  </a:t>
            </a:r>
            <a:r>
              <a:rPr lang="cs-CZ" dirty="0" smtClean="0">
                <a:latin typeface="Book Antiqua" pitchFamily="18" charset="0"/>
              </a:rPr>
              <a:t>-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exilová</a:t>
            </a:r>
            <a:r>
              <a:rPr lang="cs-CZ" dirty="0" smtClean="0">
                <a:latin typeface="Book Antiqua" pitchFamily="18" charset="0"/>
              </a:rPr>
              <a:t> literatura (vydavatelství '68 </a:t>
            </a:r>
            <a:r>
              <a:rPr lang="cs-CZ" dirty="0" err="1" smtClean="0">
                <a:latin typeface="Book Antiqua" pitchFamily="18" charset="0"/>
              </a:rPr>
              <a:t>Publishers</a:t>
            </a:r>
            <a:r>
              <a:rPr lang="cs-CZ" dirty="0" smtClean="0">
                <a:latin typeface="Book Antiqua" pitchFamily="18" charset="0"/>
              </a:rPr>
              <a:t> založené Zdenou </a:t>
            </a:r>
            <a:r>
              <a:rPr lang="cs-CZ" dirty="0" err="1" smtClean="0">
                <a:latin typeface="Book Antiqua" pitchFamily="18" charset="0"/>
              </a:rPr>
              <a:t>Salivarovou</a:t>
            </a:r>
            <a:r>
              <a:rPr lang="cs-CZ" dirty="0" smtClean="0">
                <a:latin typeface="Book Antiqua" pitchFamily="18" charset="0"/>
              </a:rPr>
              <a:t>-</a:t>
            </a:r>
            <a:r>
              <a:rPr lang="cs-CZ" dirty="0" err="1" smtClean="0">
                <a:latin typeface="Book Antiqua" pitchFamily="18" charset="0"/>
              </a:rPr>
              <a:t>Škvoreckou</a:t>
            </a:r>
            <a:r>
              <a:rPr lang="cs-CZ" dirty="0" smtClean="0">
                <a:latin typeface="Book Antiqua" pitchFamily="18" charset="0"/>
              </a:rPr>
              <a:t> v Torontu).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lnSpc>
                <a:spcPct val="100000"/>
              </a:lnSpc>
              <a:spcAft>
                <a:spcPct val="0"/>
              </a:spcAft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9594" y="3565523"/>
            <a:ext cx="3749821" cy="269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Období tzv. normalizace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latin typeface="Book Antiqua" pitchFamily="18" charset="0"/>
              </a:rPr>
              <a:t>Knihy byly šířeny i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samizdatem</a:t>
            </a:r>
            <a:r>
              <a:rPr lang="cs-CZ" dirty="0" smtClean="0">
                <a:latin typeface="Book Antiqua" pitchFamily="18" charset="0"/>
              </a:rPr>
              <a:t> – většinou byly opisovány na psacích strojích.</a:t>
            </a:r>
          </a:p>
          <a:p>
            <a:pPr eaLnBrk="1"/>
            <a:r>
              <a:rPr lang="cs-CZ" dirty="0" smtClean="0">
                <a:latin typeface="Book Antiqua" pitchFamily="18" charset="0"/>
              </a:rPr>
              <a:t>Aktivoval se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disent</a:t>
            </a:r>
            <a:r>
              <a:rPr lang="cs-CZ" dirty="0" smtClean="0">
                <a:latin typeface="Book Antiqua" pitchFamily="18" charset="0"/>
              </a:rPr>
              <a:t>. Disidenti vystupovali proti režimu – připravovali petice, protesty, vydávali samizdatovou literaturu.</a:t>
            </a:r>
          </a:p>
          <a:p>
            <a:r>
              <a:rPr lang="cs-CZ" sz="1800" i="1" dirty="0" smtClean="0">
                <a:latin typeface="Book Antiqua" pitchFamily="18" charset="0"/>
              </a:rPr>
              <a:t>„Disidentem“ se člověk nestává tak, že se jednoho dne rozhodne pro tuto svéráznou kariéru, ale proto, že vnitřní odpovědnost kombinovaná s celým komplexem vnějších okolností ho prostě do tohoto postavení uvrhne: je vyhozen z existujících struktur a postaven do konfrontace s nimi. Na začátku nebylo nic víc a nic míň než úmysl dělat dobře svou práci - a na konci je cejch nepřítele.</a:t>
            </a:r>
            <a:r>
              <a:rPr lang="cs-CZ" sz="1800" dirty="0" smtClean="0">
                <a:latin typeface="Book Antiqua" pitchFamily="18" charset="0"/>
              </a:rPr>
              <a:t> </a:t>
            </a:r>
            <a:r>
              <a:rPr lang="cs-CZ" sz="1800" b="1" dirty="0" smtClean="0">
                <a:latin typeface="Book Antiqua" pitchFamily="18" charset="0"/>
              </a:rPr>
              <a:t>“</a:t>
            </a:r>
            <a:r>
              <a:rPr lang="cs-CZ" sz="1800" dirty="0" smtClean="0">
                <a:latin typeface="Book Antiqua" pitchFamily="18" charset="0"/>
              </a:rPr>
              <a:t>  </a:t>
            </a:r>
          </a:p>
          <a:p>
            <a:pPr algn="r">
              <a:buNone/>
            </a:pPr>
            <a:r>
              <a:rPr lang="cs-CZ" sz="1400" dirty="0" smtClean="0">
                <a:latin typeface="Book Antiqua" pitchFamily="18" charset="0"/>
              </a:rPr>
              <a:t>HAVEL, Václav. </a:t>
            </a:r>
            <a:r>
              <a:rPr lang="cs-CZ" sz="1400" i="1" dirty="0" smtClean="0">
                <a:latin typeface="Book Antiqua" pitchFamily="18" charset="0"/>
              </a:rPr>
              <a:t>Moc bezmocných</a:t>
            </a:r>
            <a:r>
              <a:rPr lang="cs-CZ" sz="1400" dirty="0" smtClean="0">
                <a:latin typeface="Book Antiqua" pitchFamily="18" charset="0"/>
              </a:rPr>
              <a:t>. Praha: Lidové noviny, 1990. ISBN 80-7106-005-4. S. 37</a:t>
            </a:r>
          </a:p>
          <a:p>
            <a:pPr eaLnBrk="1"/>
            <a:endParaRPr lang="cs-CZ" sz="1800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Charta 77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636697"/>
            <a:ext cx="9069387" cy="4483116"/>
          </a:xfrm>
        </p:spPr>
        <p:txBody>
          <a:bodyPr/>
          <a:lstStyle/>
          <a:p>
            <a:pPr eaLnBrk="1"/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1. ledna </a:t>
            </a:r>
            <a:r>
              <a:rPr lang="cs-CZ" sz="3000" dirty="0" smtClean="0">
                <a:latin typeface="Book Antiqua" pitchFamily="18" charset="0"/>
              </a:rPr>
              <a:t>vzniklo </a:t>
            </a:r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Prohlášení Charty 77</a:t>
            </a:r>
            <a:r>
              <a:rPr lang="cs-CZ" sz="30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</a:pPr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Charta 77</a:t>
            </a:r>
            <a:r>
              <a:rPr lang="cs-CZ" sz="3000" dirty="0" smtClean="0">
                <a:latin typeface="Book Antiqua" pitchFamily="18" charset="0"/>
              </a:rPr>
              <a:t> byla skupina významných osobností, které kritizovaly režim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za porušování lidských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a občanských práv.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3000" dirty="0" smtClean="0">
                <a:latin typeface="Book Antiqua" pitchFamily="18" charset="0"/>
              </a:rPr>
              <a:t>Autory byly Jan Patočka, </a:t>
            </a:r>
          </a:p>
          <a:p>
            <a:pPr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Jiří Němec, Václav Havel, </a:t>
            </a:r>
          </a:p>
          <a:p>
            <a:pPr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Ladislav </a:t>
            </a:r>
            <a:r>
              <a:rPr lang="cs-CZ" sz="3000" dirty="0" err="1" smtClean="0">
                <a:latin typeface="Book Antiqua" pitchFamily="18" charset="0"/>
              </a:rPr>
              <a:t>Hejdánek</a:t>
            </a:r>
            <a:r>
              <a:rPr lang="cs-CZ" sz="3000" dirty="0" smtClean="0">
                <a:latin typeface="Book Antiqua" pitchFamily="18" charset="0"/>
              </a:rPr>
              <a:t>,                                            Zdeněk Mlynář, Pavel Kohout, Petr </a:t>
            </a:r>
            <a:r>
              <a:rPr lang="cs-CZ" sz="3000" dirty="0" err="1" smtClean="0">
                <a:latin typeface="Book Antiqua" pitchFamily="18" charset="0"/>
              </a:rPr>
              <a:t>Uhl</a:t>
            </a:r>
            <a:r>
              <a:rPr lang="cs-CZ" sz="3000" dirty="0" smtClean="0">
                <a:latin typeface="Book Antiqua" pitchFamily="18" charset="0"/>
              </a:rPr>
              <a:t>, Ludvík Vaculík a Jiří Hájek.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1816" y="2708267"/>
            <a:ext cx="3555695" cy="266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Charta 77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Chartu podepsaly stovky lidí –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- byly za to stíháni.</a:t>
            </a:r>
          </a:p>
          <a:p>
            <a:pPr eaLnBrk="1">
              <a:spcAft>
                <a:spcPts val="0"/>
              </a:spcAft>
              <a:buNone/>
            </a:pPr>
            <a:endParaRPr lang="cs-CZ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  <a:buNone/>
            </a:pPr>
            <a:endParaRPr lang="cs-CZ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KSČ na to reagovala vydáním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tzv.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Anticharty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3864" y="1703373"/>
            <a:ext cx="323085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Uvolňování v 80. letech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 roce 1985, po nástupu </a:t>
            </a:r>
            <a:r>
              <a:rPr lang="cs-CZ" dirty="0" err="1" smtClean="0">
                <a:solidFill>
                  <a:srgbClr val="C00000"/>
                </a:solidFill>
                <a:latin typeface="Book Antiqua" pitchFamily="18" charset="0"/>
              </a:rPr>
              <a:t>Gorbačova</a:t>
            </a:r>
            <a:r>
              <a:rPr lang="cs-CZ" dirty="0" smtClean="0">
                <a:latin typeface="Book Antiqua" pitchFamily="18" charset="0"/>
              </a:rPr>
              <a:t> do funkce 1. tajemníka KSSS v SSSR a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zavedení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perestrojky</a:t>
            </a:r>
            <a:r>
              <a:rPr lang="cs-CZ" dirty="0" smtClean="0">
                <a:latin typeface="Book Antiqua" pitchFamily="18" charset="0"/>
              </a:rPr>
              <a:t>, došlo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k uvolnění poměrů ve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společnosti.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  <a:buNone/>
            </a:pPr>
            <a:endParaRPr lang="cs-CZ" sz="3600" dirty="0" smtClean="0">
              <a:latin typeface="Book Antiqua" pitchFamily="18" charset="0"/>
            </a:endParaRPr>
          </a:p>
          <a:p>
            <a:pPr eaLnBrk="1"/>
            <a:r>
              <a:rPr lang="cs-CZ" dirty="0" smtClean="0">
                <a:latin typeface="Book Antiqua" pitchFamily="18" charset="0"/>
              </a:rPr>
              <a:t>V roce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1989</a:t>
            </a:r>
            <a:r>
              <a:rPr lang="cs-CZ" dirty="0" smtClean="0">
                <a:latin typeface="Book Antiqua" pitchFamily="18" charset="0"/>
              </a:rPr>
              <a:t> padl komunistický režim v Polsku. Polský vzor následovalo Maďarsko, Rumunsko a východní Německo.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918" y="2284401"/>
            <a:ext cx="3281378" cy="233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První protestní akce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21. srpna 1988 </a:t>
            </a:r>
            <a:r>
              <a:rPr lang="cs-CZ" dirty="0" smtClean="0">
                <a:latin typeface="Book Antiqua" pitchFamily="18" charset="0"/>
              </a:rPr>
              <a:t>proběhla demonstrace                   k připomenutí 20 let okupace.</a:t>
            </a:r>
          </a:p>
          <a:p>
            <a:pPr eaLnBrk="1">
              <a:buNone/>
            </a:pPr>
            <a:endParaRPr lang="cs-CZ" sz="8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lednu 1989 </a:t>
            </a:r>
            <a:r>
              <a:rPr lang="cs-CZ" dirty="0" smtClean="0">
                <a:latin typeface="Book Antiqua" pitchFamily="18" charset="0"/>
              </a:rPr>
              <a:t>probíhaly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demonstrace na památku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smrti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Jana </a:t>
            </a:r>
            <a:r>
              <a:rPr lang="cs-CZ" dirty="0" err="1" smtClean="0">
                <a:solidFill>
                  <a:srgbClr val="C00000"/>
                </a:solidFill>
                <a:latin typeface="Book Antiqua" pitchFamily="18" charset="0"/>
              </a:rPr>
              <a:t>Palacha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/>
            <a:r>
              <a:rPr lang="cs-CZ" dirty="0" smtClean="0">
                <a:latin typeface="Book Antiqua" pitchFamily="18" charset="0"/>
              </a:rPr>
              <a:t>Demonstrace byla brutálně potlačena.</a:t>
            </a:r>
          </a:p>
          <a:p>
            <a:pPr eaLnBrk="1"/>
            <a:r>
              <a:rPr lang="cs-CZ" dirty="0" smtClean="0">
                <a:latin typeface="Book Antiqua" pitchFamily="18" charset="0"/>
              </a:rPr>
              <a:t>Jako reakce na tuto událost vznikla petice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Několik vět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7634" y="2208201"/>
            <a:ext cx="3167082" cy="237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17. listopadu 1989 </a:t>
            </a:r>
            <a:r>
              <a:rPr lang="cs-CZ" dirty="0" smtClean="0">
                <a:latin typeface="Book Antiqua" pitchFamily="18" charset="0"/>
              </a:rPr>
              <a:t>proběhla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studentská akce     </a:t>
            </a:r>
            <a:r>
              <a:rPr lang="cs-CZ" dirty="0" smtClean="0">
                <a:latin typeface="Book Antiqua" pitchFamily="18" charset="0"/>
              </a:rPr>
              <a:t>k 50. výročí uzavření českých vysokých škol nacisty a na památku zastřeleného Jana Opletala.</a:t>
            </a: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0048" y="3279771"/>
            <a:ext cx="4429156" cy="294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latin typeface="Book Antiqua" pitchFamily="18" charset="0"/>
              </a:rPr>
              <a:t>Asi 10 000 lidí se po skončení oficiální demonstrace vydalo do centra Prahy.</a:t>
            </a:r>
          </a:p>
          <a:p>
            <a:pPr eaLnBrk="1"/>
            <a:r>
              <a:rPr lang="cs-CZ" dirty="0" smtClean="0">
                <a:latin typeface="Book Antiqua" pitchFamily="18" charset="0"/>
              </a:rPr>
              <a:t>Při cestě na Václavské náměstí byli obklíčeni veřejnou bezpečností na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Národní třídě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588" y="3815079"/>
            <a:ext cx="381002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6064" y="3805556"/>
            <a:ext cx="3717882" cy="244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565259"/>
            <a:ext cx="9069387" cy="4554554"/>
          </a:xfrm>
        </p:spPr>
        <p:txBody>
          <a:bodyPr/>
          <a:lstStyle/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Demonstranti provolávali hesla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jako: </a:t>
            </a:r>
            <a:r>
              <a:rPr lang="cs-CZ" i="1" dirty="0" smtClean="0">
                <a:latin typeface="Book Antiqua" pitchFamily="18" charset="0"/>
              </a:rPr>
              <a:t>„Máme holé ruce.“</a:t>
            </a:r>
          </a:p>
          <a:p>
            <a:pPr eaLnBrk="1">
              <a:spcAft>
                <a:spcPts val="0"/>
              </a:spcAft>
              <a:buNone/>
            </a:pPr>
            <a:endParaRPr lang="cs-CZ" sz="1400" i="1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Nenásilná demonstrace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byla nakonec brutálně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rozehnána.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568 lidí bylo během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zásahu zraněno.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Začala se šířit fáma, že při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demonstraci zemřel student Martin Šmíd.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424" y="3188332"/>
            <a:ext cx="356677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8660" y="1493821"/>
            <a:ext cx="2514599" cy="163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 - listopad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18. listopadu </a:t>
            </a:r>
            <a:r>
              <a:rPr lang="cs-CZ" sz="2800" dirty="0" smtClean="0">
                <a:latin typeface="Book Antiqua" pitchFamily="18" charset="0"/>
              </a:rPr>
              <a:t>vyhlásili studenti a herci týdenní stávku.</a:t>
            </a:r>
          </a:p>
          <a:p>
            <a:pPr eaLnBrk="1"/>
            <a:r>
              <a:rPr lang="cs-CZ" sz="2800" dirty="0" smtClean="0">
                <a:latin typeface="Book Antiqua" pitchFamily="18" charset="0"/>
              </a:rPr>
              <a:t>Lidé požadovali prošetření zásahu.</a:t>
            </a:r>
          </a:p>
          <a:p>
            <a:pPr>
              <a:spcAft>
                <a:spcPts val="0"/>
              </a:spcAft>
            </a:pP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19. listopadu </a:t>
            </a:r>
            <a:r>
              <a:rPr lang="cs-CZ" sz="2800" dirty="0" smtClean="0">
                <a:latin typeface="Book Antiqua" pitchFamily="18" charset="0"/>
              </a:rPr>
              <a:t>vzniklo </a:t>
            </a: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Občanské fórum </a:t>
            </a:r>
            <a:r>
              <a:rPr lang="cs-CZ" sz="2800" dirty="0" smtClean="0">
                <a:latin typeface="Book Antiqua" pitchFamily="18" charset="0"/>
              </a:rPr>
              <a:t>=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= politické hnutí, které požadovalo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odstoupení úplatných politiků a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propuštění politických vězňů.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Na </a:t>
            </a: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Slovensku</a:t>
            </a:r>
            <a:r>
              <a:rPr lang="cs-CZ" sz="2800" dirty="0" smtClean="0">
                <a:latin typeface="Book Antiqua" pitchFamily="18" charset="0"/>
              </a:rPr>
              <a:t> vznikla téhož dne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	</a:t>
            </a:r>
            <a:r>
              <a:rPr lang="cs-CZ" sz="2800" dirty="0" err="1" smtClean="0">
                <a:solidFill>
                  <a:srgbClr val="C00000"/>
                </a:solidFill>
                <a:latin typeface="Book Antiqua" pitchFamily="18" charset="0"/>
              </a:rPr>
              <a:t>Verejnosť</a:t>
            </a: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 proti </a:t>
            </a:r>
            <a:r>
              <a:rPr lang="cs-CZ" sz="2800" dirty="0" err="1" smtClean="0">
                <a:solidFill>
                  <a:srgbClr val="C00000"/>
                </a:solidFill>
                <a:latin typeface="Book Antiqua" pitchFamily="18" charset="0"/>
              </a:rPr>
              <a:t>násiliu</a:t>
            </a:r>
            <a:r>
              <a:rPr lang="cs-CZ" sz="2800" dirty="0" smtClean="0">
                <a:latin typeface="Book Antiqua" pitchFamily="18" charset="0"/>
              </a:rPr>
              <a:t> v čele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s </a:t>
            </a: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Milanem </a:t>
            </a:r>
            <a:r>
              <a:rPr lang="cs-CZ" sz="2800" dirty="0" err="1" smtClean="0">
                <a:solidFill>
                  <a:srgbClr val="C00000"/>
                </a:solidFill>
                <a:latin typeface="Book Antiqua" pitchFamily="18" charset="0"/>
              </a:rPr>
              <a:t>Kňažkem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4440" y="2784467"/>
            <a:ext cx="21716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3584" y="4621853"/>
            <a:ext cx="115836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 l="30000" r="9999"/>
          <a:stretch>
            <a:fillRect/>
          </a:stretch>
        </p:blipFill>
        <p:spPr bwMode="auto">
          <a:xfrm>
            <a:off x="6183320" y="4637093"/>
            <a:ext cx="1285884" cy="160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Únor 1948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Komunisté začali na Beneše vyvíjet nátlak -        - svolali demonstraci na Staroměstské náměstí, organizovali stávky, zbrojili Lidové milice.</a:t>
            </a:r>
          </a:p>
          <a:p>
            <a:r>
              <a:rPr lang="cs-CZ" dirty="0" smtClean="0">
                <a:latin typeface="Book Antiqua" pitchFamily="18" charset="0"/>
              </a:rPr>
              <a:t>Citace z projevu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Klementa Gottwalda </a:t>
            </a:r>
            <a:r>
              <a:rPr lang="cs-CZ" dirty="0" smtClean="0">
                <a:latin typeface="Book Antiqua" pitchFamily="18" charset="0"/>
              </a:rPr>
              <a:t>na Václavském náměstí 25. února 1948:</a:t>
            </a:r>
          </a:p>
          <a:p>
            <a:r>
              <a:rPr lang="cs-CZ" sz="1800" i="1" dirty="0" smtClean="0">
                <a:latin typeface="Book Antiqua" pitchFamily="18" charset="0"/>
              </a:rPr>
              <a:t>„Právě se vracím z Hradu od prezidenta republiky. Dnes ráno jsem panu prezidentu republiky podal návrh na přijetí demise ministrů, kteří odstoupili 20. února tohoto roku. A současně jsem panu prezidentu navrhl seznam osob, kterými má </a:t>
            </a:r>
            <a:r>
              <a:rPr lang="cs-CZ" sz="1800" i="1" dirty="0" err="1" smtClean="0">
                <a:latin typeface="Book Antiqua" pitchFamily="18" charset="0"/>
              </a:rPr>
              <a:t>býti</a:t>
            </a:r>
            <a:r>
              <a:rPr lang="cs-CZ" sz="1800" i="1" dirty="0" smtClean="0">
                <a:latin typeface="Book Antiqua" pitchFamily="18" charset="0"/>
              </a:rPr>
              <a:t> vláda doplněna a rekonstruována.</a:t>
            </a:r>
            <a:br>
              <a:rPr lang="cs-CZ" sz="1800" i="1" dirty="0" smtClean="0">
                <a:latin typeface="Book Antiqua" pitchFamily="18" charset="0"/>
              </a:rPr>
            </a:br>
            <a:r>
              <a:rPr lang="cs-CZ" sz="1800" i="1" dirty="0" smtClean="0">
                <a:latin typeface="Book Antiqua" pitchFamily="18" charset="0"/>
              </a:rPr>
              <a:t>Mohu vám sdělit, že pan prezident všechny mé návrhy, přesně tak, jak byly podány, přijal.“</a:t>
            </a:r>
            <a:endParaRPr lang="cs-CZ" sz="1800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 - listopad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Od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20. listopadu </a:t>
            </a:r>
            <a:r>
              <a:rPr lang="cs-CZ" dirty="0" smtClean="0">
                <a:latin typeface="Book Antiqua" pitchFamily="18" charset="0"/>
              </a:rPr>
              <a:t>probíhaly po celé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republice další demonstrace –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- symbolem se stal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cinkot klíčů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Vedoucí představitelé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státu v prvních dnech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příliš nereagovali, pak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už bylo pozdě. 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Do Prahy začaly přijíždět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Lidové milice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3819" y="1779573"/>
            <a:ext cx="2321401" cy="155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4692" y="3494085"/>
            <a:ext cx="4019342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 - listopad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>
              <a:spcAft>
                <a:spcPts val="0"/>
              </a:spcAft>
            </a:pP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24. listopadu</a:t>
            </a:r>
            <a:r>
              <a:rPr lang="cs-CZ" sz="2800" dirty="0" smtClean="0">
                <a:latin typeface="Book Antiqua" pitchFamily="18" charset="0"/>
              </a:rPr>
              <a:t> abdikoval generální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tajemník KSČ </a:t>
            </a: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Miloš Jakeš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27. listopadu </a:t>
            </a:r>
            <a:r>
              <a:rPr lang="cs-CZ" sz="2800" dirty="0" smtClean="0">
                <a:latin typeface="Book Antiqua" pitchFamily="18" charset="0"/>
              </a:rPr>
              <a:t>proběhla dvouhodinová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	generální stávka</a:t>
            </a:r>
            <a:r>
              <a:rPr lang="cs-CZ" sz="2800" dirty="0" smtClean="0">
                <a:latin typeface="Book Antiqua" pitchFamily="18" charset="0"/>
              </a:rPr>
              <a:t> s heslem </a:t>
            </a:r>
            <a:r>
              <a:rPr lang="cs-CZ" sz="2800" i="1" dirty="0" smtClean="0">
                <a:latin typeface="Book Antiqua" pitchFamily="18" charset="0"/>
              </a:rPr>
              <a:t>Konec vlády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i="1" dirty="0" smtClean="0">
                <a:latin typeface="Book Antiqua" pitchFamily="18" charset="0"/>
              </a:rPr>
              <a:t>	jedné strany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Podpořila ji většina obyvatelstva.</a:t>
            </a:r>
          </a:p>
          <a:p>
            <a:pPr eaLnBrk="1">
              <a:spcAft>
                <a:spcPts val="0"/>
              </a:spcAft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28. listopadu </a:t>
            </a:r>
            <a:r>
              <a:rPr lang="cs-CZ" sz="2800" dirty="0" smtClean="0">
                <a:latin typeface="Book Antiqua" pitchFamily="18" charset="0"/>
              </a:rPr>
              <a:t>slíbil premiér </a:t>
            </a: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Ladislav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solidFill>
                  <a:srgbClr val="C00000"/>
                </a:solidFill>
                <a:latin typeface="Book Antiqua" pitchFamily="18" charset="0"/>
              </a:rPr>
              <a:t>	Adamec </a:t>
            </a:r>
            <a:r>
              <a:rPr lang="cs-CZ" sz="2800" dirty="0" smtClean="0">
                <a:latin typeface="Book Antiqua" pitchFamily="18" charset="0"/>
              </a:rPr>
              <a:t>sestavení nové vlády.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Byla zrušena vedoucí úloha KSČ ve společnosti.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9138" y="3422647"/>
            <a:ext cx="2919409" cy="209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6328" y="1779573"/>
            <a:ext cx="191145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 - prosinec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3.prosince</a:t>
            </a:r>
            <a:r>
              <a:rPr lang="cs-CZ" sz="3000" dirty="0" smtClean="0">
                <a:latin typeface="Book Antiqua" pitchFamily="18" charset="0"/>
              </a:rPr>
              <a:t> byla představena </a:t>
            </a:r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nová vláda</a:t>
            </a:r>
            <a:r>
              <a:rPr lang="cs-CZ" sz="3000" dirty="0" smtClean="0">
                <a:latin typeface="Book Antiqua" pitchFamily="18" charset="0"/>
              </a:rPr>
              <a:t>, ale stále převážně komunistická - lidé nesouhlasili.</a:t>
            </a:r>
          </a:p>
          <a:p>
            <a:pPr eaLnBrk="1"/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7. prosince </a:t>
            </a:r>
            <a:r>
              <a:rPr lang="cs-CZ" sz="3000" dirty="0" smtClean="0">
                <a:latin typeface="Book Antiqua" pitchFamily="18" charset="0"/>
              </a:rPr>
              <a:t>vláda </a:t>
            </a:r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abdikovala</a:t>
            </a:r>
            <a:r>
              <a:rPr lang="cs-CZ" sz="30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</a:pPr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10. prosince </a:t>
            </a:r>
            <a:r>
              <a:rPr lang="cs-CZ" sz="3000" dirty="0" smtClean="0">
                <a:latin typeface="Book Antiqua" pitchFamily="18" charset="0"/>
              </a:rPr>
              <a:t>byla jmenována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	nová vláda </a:t>
            </a:r>
            <a:r>
              <a:rPr lang="cs-CZ" sz="3000" dirty="0" smtClean="0">
                <a:latin typeface="Book Antiqua" pitchFamily="18" charset="0"/>
              </a:rPr>
              <a:t>(nadpoloviční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většina nekomunistů).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												</a:t>
            </a:r>
            <a:r>
              <a:rPr lang="cs-CZ" sz="1400" dirty="0" smtClean="0">
                <a:latin typeface="Book Antiqua" pitchFamily="18" charset="0"/>
              </a:rPr>
              <a:t>     Jmenování vlády v čele s  Mariánem </a:t>
            </a:r>
            <a:r>
              <a:rPr lang="cs-CZ" sz="1400" dirty="0" err="1" smtClean="0">
                <a:latin typeface="Book Antiqua" pitchFamily="18" charset="0"/>
              </a:rPr>
              <a:t>Čalfou</a:t>
            </a: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  <a:buNone/>
            </a:pPr>
            <a:endParaRPr lang="cs-CZ" sz="3000" dirty="0" smtClean="0">
              <a:latin typeface="Book Antiqua" pitchFamily="18" charset="0"/>
            </a:endParaRPr>
          </a:p>
          <a:p>
            <a:pPr eaLnBrk="1"/>
            <a:r>
              <a:rPr lang="cs-CZ" sz="3000" dirty="0" smtClean="0">
                <a:latin typeface="Book Antiqua" pitchFamily="18" charset="0"/>
              </a:rPr>
              <a:t>Prezident </a:t>
            </a:r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G. Husák </a:t>
            </a:r>
            <a:r>
              <a:rPr lang="cs-CZ" sz="3000" dirty="0" smtClean="0">
                <a:latin typeface="Book Antiqua" pitchFamily="18" charset="0"/>
              </a:rPr>
              <a:t>podal </a:t>
            </a:r>
            <a:r>
              <a:rPr lang="cs-CZ" sz="3000" dirty="0" smtClean="0">
                <a:solidFill>
                  <a:srgbClr val="C00000"/>
                </a:solidFill>
                <a:latin typeface="Book Antiqua" pitchFamily="18" charset="0"/>
              </a:rPr>
              <a:t>demisi</a:t>
            </a:r>
            <a:r>
              <a:rPr lang="cs-CZ" sz="3000" dirty="0" smtClean="0">
                <a:latin typeface="Book Antiqua" pitchFamily="18" charset="0"/>
              </a:rPr>
              <a:t>.</a:t>
            </a:r>
          </a:p>
          <a:p>
            <a:pPr eaLnBrk="1">
              <a:buNone/>
            </a:pPr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4824" y="5137159"/>
            <a:ext cx="1428760" cy="113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9006" y="2708267"/>
            <a:ext cx="373807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 - prosinec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Na demonstracích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vystupovali zakázaní umělci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např.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Marta Kubišová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  <a:buNone/>
            </a:pPr>
            <a:endParaRPr lang="cs-CZ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sz="48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Během prosince se začali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vracet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emigranti</a:t>
            </a:r>
            <a:r>
              <a:rPr lang="cs-CZ" dirty="0" smtClean="0">
                <a:latin typeface="Book Antiqua" pitchFamily="18" charset="0"/>
              </a:rPr>
              <a:t> např. K. Kryl,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J. </a:t>
            </a:r>
            <a:r>
              <a:rPr lang="cs-CZ" dirty="0" err="1" smtClean="0">
                <a:latin typeface="Book Antiqua" pitchFamily="18" charset="0"/>
              </a:rPr>
              <a:t>Hutka</a:t>
            </a:r>
            <a:r>
              <a:rPr lang="cs-CZ" dirty="0" smtClean="0">
                <a:latin typeface="Book Antiqua" pitchFamily="18" charset="0"/>
              </a:rPr>
              <a:t>, T. Baťa, P. Tigrid a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další.</a:t>
            </a:r>
          </a:p>
          <a:p>
            <a:pPr>
              <a:spcAft>
                <a:spcPts val="0"/>
              </a:spcAft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191" y="1764333"/>
            <a:ext cx="3611553" cy="208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 l="2095" t="3030" r="1527" b="3461"/>
          <a:stretch>
            <a:fillRect/>
          </a:stretch>
        </p:blipFill>
        <p:spPr bwMode="auto">
          <a:xfrm>
            <a:off x="6473833" y="4004629"/>
            <a:ext cx="3392153" cy="22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 - prosinec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28. prosince </a:t>
            </a:r>
            <a:r>
              <a:rPr lang="cs-CZ" dirty="0" smtClean="0">
                <a:latin typeface="Book Antiqua" pitchFamily="18" charset="0"/>
              </a:rPr>
              <a:t>se předsedou Federálního shromáždění stal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Alexandr </a:t>
            </a:r>
            <a:r>
              <a:rPr lang="cs-CZ" dirty="0" err="1" smtClean="0">
                <a:solidFill>
                  <a:srgbClr val="C00000"/>
                </a:solidFill>
                <a:latin typeface="Book Antiqua" pitchFamily="18" charset="0"/>
              </a:rPr>
              <a:t>Dubček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29. prosince </a:t>
            </a:r>
            <a:r>
              <a:rPr lang="cs-CZ" dirty="0" smtClean="0">
                <a:latin typeface="Book Antiqua" pitchFamily="18" charset="0"/>
              </a:rPr>
              <a:t>byl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prezidentem</a:t>
            </a:r>
            <a:r>
              <a:rPr lang="cs-CZ" dirty="0" smtClean="0">
                <a:latin typeface="Book Antiqua" pitchFamily="18" charset="0"/>
              </a:rPr>
              <a:t> Československa zvolen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Václav Havel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/>
            <a:endParaRPr lang="cs-CZ" sz="2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Z protestu se stal státní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převrat, protože proběhl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bez násilí, říká se mu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„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sametová revoluce</a:t>
            </a:r>
            <a:r>
              <a:rPr lang="cs-CZ" dirty="0" smtClean="0">
                <a:latin typeface="Book Antiqua" pitchFamily="18" charset="0"/>
              </a:rPr>
              <a:t>“.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2266" y="3331207"/>
            <a:ext cx="45720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Rok 1990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280" y="1779573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Dne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28. března 1990 </a:t>
            </a:r>
            <a:r>
              <a:rPr lang="cs-CZ" dirty="0" smtClean="0">
                <a:latin typeface="Book Antiqua" pitchFamily="18" charset="0"/>
              </a:rPr>
              <a:t>byl změněn název republiky z Československá socialistická republika na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Česká a Slovenská Federativní Republika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červnu</a:t>
            </a:r>
            <a:r>
              <a:rPr lang="cs-CZ" dirty="0" smtClean="0">
                <a:latin typeface="Book Antiqua" pitchFamily="18" charset="0"/>
              </a:rPr>
              <a:t> proběhly první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nekomunistické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volby</a:t>
            </a:r>
            <a:r>
              <a:rPr lang="cs-CZ" dirty="0" smtClean="0">
                <a:latin typeface="Book Antiqua" pitchFamily="18" charset="0"/>
              </a:rPr>
              <a:t> od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roku 1946.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 Česku zvítězilo OF,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na Slovensku </a:t>
            </a:r>
            <a:r>
              <a:rPr lang="cs-CZ" dirty="0" err="1" smtClean="0">
                <a:latin typeface="Book Antiqua" pitchFamily="18" charset="0"/>
              </a:rPr>
              <a:t>Verejnosť</a:t>
            </a:r>
            <a:r>
              <a:rPr lang="cs-CZ" dirty="0" smtClean="0">
                <a:latin typeface="Book Antiqua" pitchFamily="18" charset="0"/>
              </a:rPr>
              <a:t> proti </a:t>
            </a:r>
            <a:r>
              <a:rPr lang="cs-CZ" dirty="0" err="1" smtClean="0">
                <a:latin typeface="Book Antiqua" pitchFamily="18" charset="0"/>
              </a:rPr>
              <a:t>násiliu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endParaRPr lang="cs-CZ" dirty="0" smtClean="0">
              <a:latin typeface="Book Antiqua" pitchFamily="18" charset="0"/>
            </a:endParaRP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6128" y="3167375"/>
            <a:ext cx="3897305" cy="258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Rozdělení Československa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1. ledna 1993 </a:t>
            </a:r>
            <a:r>
              <a:rPr lang="cs-CZ" dirty="0" smtClean="0">
                <a:latin typeface="Book Antiqua" pitchFamily="18" charset="0"/>
              </a:rPr>
              <a:t>se Československo rozpadlo a byla vyhlášena samostatná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Česká republika </a:t>
            </a:r>
            <a:r>
              <a:rPr lang="cs-CZ" dirty="0" smtClean="0">
                <a:latin typeface="Book Antiqua" pitchFamily="18" charset="0"/>
              </a:rPr>
              <a:t>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Slovenská republika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7198" y="3166421"/>
            <a:ext cx="4259047" cy="309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Zdroje informací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636697"/>
            <a:ext cx="9069387" cy="4483116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smtClean="0">
                <a:latin typeface="Book Antiqua" pitchFamily="18" charset="0"/>
              </a:rPr>
              <a:t>Kohoutková, H., </a:t>
            </a:r>
            <a:r>
              <a:rPr lang="cs-CZ" sz="1700" dirty="0" err="1" smtClean="0">
                <a:latin typeface="Book Antiqua" pitchFamily="18" charset="0"/>
              </a:rPr>
              <a:t>Komsová</a:t>
            </a:r>
            <a:r>
              <a:rPr lang="cs-CZ" sz="1700" dirty="0" smtClean="0">
                <a:latin typeface="Book Antiqua" pitchFamily="18" charset="0"/>
              </a:rPr>
              <a:t>, M.: </a:t>
            </a:r>
            <a:r>
              <a:rPr lang="cs-CZ" sz="1700" i="1" dirty="0" smtClean="0">
                <a:latin typeface="Book Antiqua" pitchFamily="18" charset="0"/>
              </a:rPr>
              <a:t>Dějepis na dlani</a:t>
            </a:r>
            <a:r>
              <a:rPr lang="cs-CZ" sz="1700" dirty="0" smtClean="0">
                <a:latin typeface="Book Antiqua" pitchFamily="18" charset="0"/>
              </a:rPr>
              <a:t>. 2. </a:t>
            </a:r>
            <a:r>
              <a:rPr lang="cs-CZ" sz="1700" dirty="0" err="1" smtClean="0">
                <a:latin typeface="Book Antiqua" pitchFamily="18" charset="0"/>
              </a:rPr>
              <a:t>vyd</a:t>
            </a:r>
            <a:r>
              <a:rPr lang="cs-CZ" sz="1700" dirty="0" smtClean="0">
                <a:latin typeface="Book Antiqua" pitchFamily="18" charset="0"/>
              </a:rPr>
              <a:t>. Olomouc: </a:t>
            </a:r>
            <a:r>
              <a:rPr lang="cs-CZ" sz="1700" dirty="0" err="1" smtClean="0">
                <a:latin typeface="Book Antiqua" pitchFamily="18" charset="0"/>
              </a:rPr>
              <a:t>Rubico</a:t>
            </a:r>
            <a:r>
              <a:rPr lang="cs-CZ" sz="1700" dirty="0" smtClean="0">
                <a:latin typeface="Book Antiqua" pitchFamily="18" charset="0"/>
              </a:rPr>
              <a:t>, 2007. s. 256.                   ISBN 80-7346-065-3</a:t>
            </a:r>
          </a:p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err="1" smtClean="0">
                <a:latin typeface="Book Antiqua" pitchFamily="18" charset="0"/>
              </a:rPr>
              <a:t>Sochrová</a:t>
            </a:r>
            <a:r>
              <a:rPr lang="cs-CZ" sz="1700" dirty="0" smtClean="0">
                <a:latin typeface="Book Antiqua" pitchFamily="18" charset="0"/>
              </a:rPr>
              <a:t>, M.: </a:t>
            </a:r>
            <a:r>
              <a:rPr lang="cs-CZ" sz="1700" i="1" dirty="0" smtClean="0">
                <a:latin typeface="Book Antiqua" pitchFamily="18" charset="0"/>
              </a:rPr>
              <a:t>Dějepis II. v kostce</a:t>
            </a:r>
            <a:r>
              <a:rPr lang="cs-CZ" sz="1700" dirty="0" smtClean="0">
                <a:latin typeface="Book Antiqua" pitchFamily="18" charset="0"/>
              </a:rPr>
              <a:t>. 2. </a:t>
            </a:r>
            <a:r>
              <a:rPr lang="cs-CZ" sz="1700" dirty="0" err="1" smtClean="0">
                <a:latin typeface="Book Antiqua" pitchFamily="18" charset="0"/>
              </a:rPr>
              <a:t>vyd</a:t>
            </a:r>
            <a:r>
              <a:rPr lang="cs-CZ" sz="1700" dirty="0" smtClean="0">
                <a:latin typeface="Book Antiqua" pitchFamily="18" charset="0"/>
              </a:rPr>
              <a:t>. Havlíčkův Brod: Fragment, 2002. s. 160.                 ISBN 80-7200-339-9</a:t>
            </a:r>
          </a:p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smtClean="0">
                <a:latin typeface="Book Antiqua" pitchFamily="18" charset="0"/>
              </a:rPr>
              <a:t>Bělina, P., </a:t>
            </a:r>
            <a:r>
              <a:rPr lang="cs-CZ" sz="1700" dirty="0" err="1" smtClean="0">
                <a:latin typeface="Book Antiqua" pitchFamily="18" charset="0"/>
              </a:rPr>
              <a:t>Grulich</a:t>
            </a:r>
            <a:r>
              <a:rPr lang="cs-CZ" sz="1700" dirty="0" smtClean="0">
                <a:latin typeface="Book Antiqua" pitchFamily="18" charset="0"/>
              </a:rPr>
              <a:t>, T., </a:t>
            </a:r>
            <a:r>
              <a:rPr lang="cs-CZ" sz="1700" dirty="0" err="1" smtClean="0">
                <a:latin typeface="Book Antiqua" pitchFamily="18" charset="0"/>
              </a:rPr>
              <a:t>Halada</a:t>
            </a:r>
            <a:r>
              <a:rPr lang="cs-CZ" sz="1700" dirty="0" smtClean="0">
                <a:latin typeface="Book Antiqua" pitchFamily="18" charset="0"/>
              </a:rPr>
              <a:t>, J., Hrbek, J., Mareš, P., Moravcová, D., Pokorný, J., Rak, J., Roček, P., A., Tomeš, J.: </a:t>
            </a:r>
            <a:r>
              <a:rPr lang="cs-CZ" sz="1700" i="1" dirty="0" smtClean="0">
                <a:latin typeface="Book Antiqua" pitchFamily="18" charset="0"/>
              </a:rPr>
              <a:t>Dějiny zemí koruny české</a:t>
            </a:r>
            <a:r>
              <a:rPr lang="cs-CZ" sz="1700" dirty="0" smtClean="0">
                <a:latin typeface="Book Antiqua" pitchFamily="18" charset="0"/>
              </a:rPr>
              <a:t>. 4. </a:t>
            </a:r>
            <a:r>
              <a:rPr lang="cs-CZ" sz="1700" dirty="0" err="1" smtClean="0">
                <a:latin typeface="Book Antiqua" pitchFamily="18" charset="0"/>
              </a:rPr>
              <a:t>vyd</a:t>
            </a:r>
            <a:r>
              <a:rPr lang="cs-CZ" sz="1700" dirty="0" smtClean="0">
                <a:latin typeface="Book Antiqua" pitchFamily="18" charset="0"/>
              </a:rPr>
              <a:t>. Praha: Paseka, 1997. s. 329.     ISBN 80-7185-097-7</a:t>
            </a:r>
          </a:p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err="1" smtClean="0">
                <a:latin typeface="Book Antiqua" pitchFamily="18" charset="0"/>
              </a:rPr>
              <a:t>Harna</a:t>
            </a:r>
            <a:r>
              <a:rPr lang="cs-CZ" sz="1700" dirty="0" smtClean="0">
                <a:latin typeface="Book Antiqua" pitchFamily="18" charset="0"/>
              </a:rPr>
              <a:t>, J., Fišer, R.:  </a:t>
            </a:r>
            <a:r>
              <a:rPr lang="cs-CZ" sz="1700" i="1" dirty="0" smtClean="0">
                <a:latin typeface="Book Antiqua" pitchFamily="18" charset="0"/>
              </a:rPr>
              <a:t>Dějiny českých zemí II</a:t>
            </a:r>
            <a:r>
              <a:rPr lang="cs-CZ" sz="1700" dirty="0" smtClean="0">
                <a:latin typeface="Book Antiqua" pitchFamily="18" charset="0"/>
              </a:rPr>
              <a:t>. 1. </a:t>
            </a:r>
            <a:r>
              <a:rPr lang="cs-CZ" sz="1700" dirty="0" err="1" smtClean="0">
                <a:latin typeface="Book Antiqua" pitchFamily="18" charset="0"/>
              </a:rPr>
              <a:t>vyd</a:t>
            </a:r>
            <a:r>
              <a:rPr lang="cs-CZ" sz="1700" dirty="0" smtClean="0">
                <a:latin typeface="Book Antiqua" pitchFamily="18" charset="0"/>
              </a:rPr>
              <a:t>. Praha: Fortuna, 1998. s. 280.                ISBN 80-7168-522-4 </a:t>
            </a:r>
          </a:p>
          <a:p>
            <a:pPr>
              <a:spcAft>
                <a:spcPts val="600"/>
              </a:spcAft>
              <a:buClr>
                <a:srgbClr val="C00000"/>
              </a:buClr>
              <a:buNone/>
              <a:defRPr/>
            </a:pPr>
            <a:endParaRPr lang="cs-CZ" sz="1700" dirty="0" smtClean="0">
              <a:latin typeface="Book Antiqua" pitchFamily="18" charset="0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smtClean="0">
                <a:latin typeface="Book Antiqua" pitchFamily="18" charset="0"/>
              </a:rPr>
              <a:t>Elektronické odkazy:</a:t>
            </a:r>
          </a:p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err="1" smtClean="0">
                <a:latin typeface="Book Antiqua" pitchFamily="18" charset="0"/>
              </a:rPr>
              <a:t>Wikipedie</a:t>
            </a:r>
            <a:r>
              <a:rPr lang="cs-CZ" sz="1700" dirty="0" smtClean="0">
                <a:latin typeface="Book Antiqua" pitchFamily="18" charset="0"/>
              </a:rPr>
              <a:t>, otevřená encyklopedie – http://cs.wikipedia.org/</a:t>
            </a:r>
          </a:p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smtClean="0">
                <a:latin typeface="Book Antiqua" pitchFamily="18" charset="0"/>
              </a:rPr>
              <a:t>	Historie lidstva - http://www.</a:t>
            </a:r>
            <a:r>
              <a:rPr lang="cs-CZ" sz="1700" dirty="0" err="1" smtClean="0">
                <a:latin typeface="Book Antiqua" pitchFamily="18" charset="0"/>
              </a:rPr>
              <a:t>ucebnice</a:t>
            </a:r>
            <a:r>
              <a:rPr lang="cs-CZ" sz="1700" dirty="0" smtClean="0">
                <a:latin typeface="Book Antiqua" pitchFamily="18" charset="0"/>
              </a:rPr>
              <a:t>-</a:t>
            </a:r>
            <a:r>
              <a:rPr lang="cs-CZ" sz="1700" dirty="0" err="1" smtClean="0">
                <a:latin typeface="Book Antiqua" pitchFamily="18" charset="0"/>
              </a:rPr>
              <a:t>dejepisu.ic.cz</a:t>
            </a:r>
            <a:endParaRPr lang="cs-CZ" sz="1700" dirty="0" smtClean="0">
              <a:latin typeface="Book Antiqua" pitchFamily="18" charset="0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smtClean="0">
                <a:latin typeface="Book Antiqua" pitchFamily="18" charset="0"/>
              </a:rPr>
              <a:t>Dějepis.</a:t>
            </a:r>
            <a:r>
              <a:rPr lang="cs-CZ" sz="1700" dirty="0" err="1" smtClean="0">
                <a:latin typeface="Book Antiqua" pitchFamily="18" charset="0"/>
              </a:rPr>
              <a:t>com</a:t>
            </a:r>
            <a:r>
              <a:rPr lang="cs-CZ" sz="1700" dirty="0" smtClean="0">
                <a:latin typeface="Book Antiqua" pitchFamily="18" charset="0"/>
              </a:rPr>
              <a:t> - http://www.</a:t>
            </a:r>
            <a:r>
              <a:rPr lang="cs-CZ" sz="1700" dirty="0" err="1" smtClean="0">
                <a:latin typeface="Book Antiqua" pitchFamily="18" charset="0"/>
              </a:rPr>
              <a:t>dejepis.com</a:t>
            </a:r>
            <a:endParaRPr lang="cs-CZ" sz="1700" dirty="0" smtClean="0">
              <a:latin typeface="Book Antiqua" pitchFamily="18" charset="0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smtClean="0">
                <a:latin typeface="Book Antiqua" pitchFamily="18" charset="0"/>
              </a:rPr>
              <a:t>Moderní dějiny - http://www.</a:t>
            </a:r>
            <a:r>
              <a:rPr lang="cs-CZ" sz="1700" dirty="0" err="1" smtClean="0">
                <a:latin typeface="Book Antiqua" pitchFamily="18" charset="0"/>
              </a:rPr>
              <a:t>moderni</a:t>
            </a:r>
            <a:r>
              <a:rPr lang="cs-CZ" sz="1700" dirty="0" smtClean="0">
                <a:latin typeface="Book Antiqua" pitchFamily="18" charset="0"/>
              </a:rPr>
              <a:t>-</a:t>
            </a:r>
            <a:r>
              <a:rPr lang="cs-CZ" sz="1700" dirty="0" err="1" smtClean="0">
                <a:latin typeface="Book Antiqua" pitchFamily="18" charset="0"/>
              </a:rPr>
              <a:t>dejiny.cz</a:t>
            </a:r>
            <a:endParaRPr lang="cs-CZ" sz="1700" dirty="0" smtClean="0">
              <a:latin typeface="Book Antiqua" pitchFamily="18" charset="0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defRPr/>
            </a:pPr>
            <a:r>
              <a:rPr lang="cs-CZ" sz="1700" dirty="0" smtClean="0">
                <a:latin typeface="Book Antiqua" pitchFamily="18" charset="0"/>
              </a:rPr>
              <a:t>Obrázková část – http://www.</a:t>
            </a:r>
            <a:r>
              <a:rPr lang="cs-CZ" sz="1700" dirty="0" err="1" smtClean="0">
                <a:latin typeface="Book Antiqua" pitchFamily="18" charset="0"/>
              </a:rPr>
              <a:t>google.cz</a:t>
            </a:r>
            <a:r>
              <a:rPr lang="cs-CZ" sz="1700" dirty="0" smtClean="0">
                <a:latin typeface="Book Antiqua" pitchFamily="18" charset="0"/>
              </a:rPr>
              <a:t>/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Únor 1948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25. února </a:t>
            </a:r>
            <a:r>
              <a:rPr lang="cs-CZ" dirty="0" smtClean="0">
                <a:latin typeface="Book Antiqua" pitchFamily="18" charset="0"/>
              </a:rPr>
              <a:t>prezident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demisi přijal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 čele nové vlády stanul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Klement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Gottwald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/>
            <a:r>
              <a:rPr lang="cs-CZ" dirty="0" smtClean="0">
                <a:latin typeface="Book Antiqua" pitchFamily="18" charset="0"/>
              </a:rPr>
              <a:t>Komunisté převzali moc.</a:t>
            </a:r>
          </a:p>
          <a:p>
            <a:pPr eaLnBrk="1">
              <a:buFont typeface="Wingdings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890" y="1636697"/>
            <a:ext cx="2140596" cy="288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2458" y="4132761"/>
            <a:ext cx="2857520" cy="213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Ústava 9. května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latin typeface="Book Antiqua" pitchFamily="18" charset="0"/>
              </a:rPr>
              <a:t>Komunisté začali se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znárodňováním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/>
            <a:r>
              <a:rPr lang="cs-CZ" dirty="0" smtClean="0">
                <a:latin typeface="Book Antiqua" pitchFamily="18" charset="0"/>
              </a:rPr>
              <a:t>V květnu 1948 byla podepsána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Ústava               9. května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/>
            <a:r>
              <a:rPr lang="cs-CZ" dirty="0" smtClean="0">
                <a:latin typeface="Book Antiqua" pitchFamily="18" charset="0"/>
              </a:rPr>
              <a:t>Československo bylo prohlášeno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lidově demokratickou republikou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Beneš</a:t>
            </a:r>
            <a:r>
              <a:rPr lang="cs-CZ" dirty="0" smtClean="0">
                <a:latin typeface="Book Antiqua" pitchFamily="18" charset="0"/>
              </a:rPr>
              <a:t> s tímto nesouhlasil, a proto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abdikoval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Prezidentem</a:t>
            </a:r>
            <a:r>
              <a:rPr lang="cs-CZ" dirty="0" smtClean="0">
                <a:latin typeface="Book Antiqua" pitchFamily="18" charset="0"/>
              </a:rPr>
              <a:t> se stal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Klement Gottwald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pPr eaLnBrk="1">
              <a:buNone/>
            </a:pPr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22" y="1779573"/>
            <a:ext cx="1318356" cy="181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2014" y="4030347"/>
            <a:ext cx="1074349" cy="142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9815" y="4774254"/>
            <a:ext cx="1098716" cy="146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Tábory nucených prací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V září 1948 byly vytvořeny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tábory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	nucených prací</a:t>
            </a:r>
            <a:r>
              <a:rPr lang="cs-CZ" dirty="0" smtClean="0">
                <a:latin typeface="Book Antiqua" pitchFamily="18" charset="0"/>
              </a:rPr>
              <a:t> při uranových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dolech pro odpůrce režimu.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r>
              <a:rPr lang="cs-CZ" sz="2400" dirty="0" smtClean="0">
                <a:latin typeface="Book Antiqua" pitchFamily="18" charset="0"/>
              </a:rPr>
              <a:t>Některé z důvodů, pro které byly přidělovány první osoby     do TNP: </a:t>
            </a:r>
            <a:r>
              <a:rPr lang="cs-CZ" sz="2400" i="1" dirty="0" smtClean="0">
                <a:latin typeface="Book Antiqua" pitchFamily="18" charset="0"/>
              </a:rPr>
              <a:t>„…stýká se s cizinou, jeho sestra je rakouskou státní příslušnicí, nemá kladný poměr ke zřízení, poslouchá cizí rozhlas, nesouhlasil se znárodněním, šířil nepravdivé zprávy, majitel přepychové vily, majitel domu, stýká se s reakcionáři, hazardní hráč, vyhýbá se práci, manželka byla proti znárodnění…“</a:t>
            </a:r>
            <a:endParaRPr lang="cs-CZ" sz="2400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890" y="1779573"/>
            <a:ext cx="2443564" cy="174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Pomocné technické prapory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latin typeface="Book Antiqua" pitchFamily="18" charset="0"/>
              </a:rPr>
              <a:t>Vznikaly také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pomocné technické prapory </a:t>
            </a:r>
            <a:r>
              <a:rPr lang="cs-CZ" dirty="0" smtClean="0">
                <a:latin typeface="Book Antiqua" pitchFamily="18" charset="0"/>
              </a:rPr>
              <a:t>pro politicky nespolehlivé jedince (</a:t>
            </a:r>
            <a:r>
              <a:rPr lang="cs-CZ" dirty="0" err="1" smtClean="0">
                <a:latin typeface="Book Antiqua" pitchFamily="18" charset="0"/>
              </a:rPr>
              <a:t>kulaky</a:t>
            </a:r>
            <a:r>
              <a:rPr lang="cs-CZ" dirty="0" smtClean="0">
                <a:latin typeface="Book Antiqua" pitchFamily="18" charset="0"/>
              </a:rPr>
              <a:t> = bohatší rolníci, kněze, západní letce aj.).</a:t>
            </a:r>
          </a:p>
          <a:p>
            <a:pPr eaLnBrk="1"/>
            <a:r>
              <a:rPr lang="cs-CZ" dirty="0" smtClean="0">
                <a:latin typeface="Book Antiqua" pitchFamily="18" charset="0"/>
              </a:rPr>
              <a:t>Říkalo se jim „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černí baroni</a:t>
            </a:r>
            <a:r>
              <a:rPr lang="cs-CZ" dirty="0" smtClean="0">
                <a:latin typeface="Book Antiqua" pitchFamily="18" charset="0"/>
              </a:rPr>
              <a:t>“.</a:t>
            </a:r>
          </a:p>
          <a:p>
            <a:pPr eaLnBrk="1"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Pracovali v dolech, 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ve stavebnictví,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v kamenolomech i </a:t>
            </a:r>
          </a:p>
          <a:p>
            <a:pPr eaLnBrk="1"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v zemědělství.</a:t>
            </a:r>
          </a:p>
          <a:p>
            <a:pPr eaLnBrk="1">
              <a:buFont typeface="Wingdings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3188" y="3851275"/>
            <a:ext cx="4177862" cy="231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Pronásledování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odpůrců režimu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dirty="0" smtClean="0">
                <a:latin typeface="Book Antiqua" pitchFamily="18" charset="0"/>
              </a:rPr>
              <a:t>Komunisté stíhali politické odpůrce, náboženské představitele i inteligenci.</a:t>
            </a:r>
          </a:p>
          <a:p>
            <a:pPr eaLnBrk="1"/>
            <a:r>
              <a:rPr lang="cs-CZ" dirty="0" smtClean="0">
                <a:latin typeface="Book Antiqua" pitchFamily="18" charset="0"/>
              </a:rPr>
              <a:t>Zakázali organizace pro mládež, jako byli Junák, Sokol a Orel.</a:t>
            </a:r>
          </a:p>
          <a:p>
            <a:pPr eaLnBrk="1"/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buFont typeface="Wingdings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charset="2"/>
              <a:buNone/>
            </a:pPr>
            <a:endParaRPr lang="cs-CZ" sz="1200" dirty="0" smtClean="0"/>
          </a:p>
          <a:p>
            <a:pPr eaLnBrk="1">
              <a:buFont typeface="Wingdings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Tato prezentace je spolufinancována Evropským</a:t>
            </a:r>
          </a:p>
          <a:p>
            <a:pPr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</a:rPr>
              <a:t>sociálním fondem a státním rozpočtem České republiky.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9784" y="3922713"/>
            <a:ext cx="183265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2990" y="3851275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9006" y="4584703"/>
            <a:ext cx="3286148" cy="129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_škola_prezenta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IN_škola_prezentace</Template>
  <TotalTime>608</TotalTime>
  <Words>1847</Words>
  <PresentationFormat>Vlastní</PresentationFormat>
  <Paragraphs>699</Paragraphs>
  <Slides>47</Slides>
  <Notes>47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IN_škola_prezentace</vt:lpstr>
      <vt:lpstr>Komunistická diktatura                 v Československu</vt:lpstr>
      <vt:lpstr>Únor 1948</vt:lpstr>
      <vt:lpstr>Únor 1948</vt:lpstr>
      <vt:lpstr>Únor 1948</vt:lpstr>
      <vt:lpstr>Únor 1948</vt:lpstr>
      <vt:lpstr>Ústava 9. května</vt:lpstr>
      <vt:lpstr>Tábory nucených prací</vt:lpstr>
      <vt:lpstr>Pomocné technické prapory</vt:lpstr>
      <vt:lpstr>Pronásledování odpůrců režimu</vt:lpstr>
      <vt:lpstr>Politické procesy</vt:lpstr>
      <vt:lpstr>Milada Horáková</vt:lpstr>
      <vt:lpstr>Milada Horáková</vt:lpstr>
      <vt:lpstr>Stranické procesy</vt:lpstr>
      <vt:lpstr>Hospodářství</vt:lpstr>
      <vt:lpstr>50. léta</vt:lpstr>
      <vt:lpstr>Ústava 1960</vt:lpstr>
      <vt:lpstr>Pražské jaro</vt:lpstr>
      <vt:lpstr>Pražské jaro</vt:lpstr>
      <vt:lpstr>Pražské jaro</vt:lpstr>
      <vt:lpstr>Pražské jaro</vt:lpstr>
      <vt:lpstr>Pražské jaro</vt:lpstr>
      <vt:lpstr>Invaze do ČSSR</vt:lpstr>
      <vt:lpstr>Invaze do ČSSR</vt:lpstr>
      <vt:lpstr>Invaze do ČSSR - normalizace</vt:lpstr>
      <vt:lpstr>Federalizace Československa</vt:lpstr>
      <vt:lpstr>Protesty proti okupaci</vt:lpstr>
      <vt:lpstr>Protesty proti okupaci</vt:lpstr>
      <vt:lpstr>Potrestání odpůrců</vt:lpstr>
      <vt:lpstr>Období tzv. normalizace</vt:lpstr>
      <vt:lpstr>Období tzv. normalizace</vt:lpstr>
      <vt:lpstr>Období tzv. normalizace</vt:lpstr>
      <vt:lpstr>Charta 77</vt:lpstr>
      <vt:lpstr>Charta 77</vt:lpstr>
      <vt:lpstr>Uvolňování v 80. letech</vt:lpstr>
      <vt:lpstr>První protestní akce</vt:lpstr>
      <vt:lpstr>Sametová revoluce</vt:lpstr>
      <vt:lpstr>Sametová revoluce</vt:lpstr>
      <vt:lpstr>Sametová revoluce</vt:lpstr>
      <vt:lpstr>Sametová revoluce - listopad</vt:lpstr>
      <vt:lpstr>Sametová revoluce - listopad</vt:lpstr>
      <vt:lpstr>Sametová revoluce - listopad</vt:lpstr>
      <vt:lpstr>Sametová revoluce - prosinec</vt:lpstr>
      <vt:lpstr>Sametová revoluce - prosinec</vt:lpstr>
      <vt:lpstr>Sametová revoluce - prosinec</vt:lpstr>
      <vt:lpstr>Rok 1990</vt:lpstr>
      <vt:lpstr>Rozdělení Československa</vt:lpstr>
      <vt:lpstr>Zdroje informací</vt:lpstr>
    </vt:vector>
  </TitlesOfParts>
  <Company>KID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Komunistická diktatura                 v Československu</dc:title>
  <dc:creator>Jan Kovář</dc:creator>
  <cp:lastModifiedBy>Jan Kovář</cp:lastModifiedBy>
  <cp:revision>61</cp:revision>
  <dcterms:created xsi:type="dcterms:W3CDTF">2011-09-15T19:16:14Z</dcterms:created>
  <dcterms:modified xsi:type="dcterms:W3CDTF">2011-09-18T19:27:39Z</dcterms:modified>
</cp:coreProperties>
</file>