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5" r:id="rId28"/>
    <p:sldId id="286" r:id="rId29"/>
    <p:sldId id="297" r:id="rId30"/>
    <p:sldId id="287" r:id="rId31"/>
    <p:sldId id="288" r:id="rId32"/>
    <p:sldId id="289" r:id="rId33"/>
    <p:sldId id="291" r:id="rId34"/>
    <p:sldId id="290" r:id="rId35"/>
    <p:sldId id="292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31251-A703-421B-A7ED-312E484CC08A}" type="datetimeFigureOut">
              <a:rPr lang="cs-CZ" smtClean="0"/>
              <a:pPr/>
              <a:t>24. 9. 2011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8F625-D60C-4475-A403-D9AAD7FA329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1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004472" y="695850"/>
            <a:ext cx="4849058" cy="3428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158" y="4343218"/>
            <a:ext cx="5486079" cy="4113703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10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004472" y="695850"/>
            <a:ext cx="4849058" cy="3428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158" y="4343218"/>
            <a:ext cx="5486079" cy="4113703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11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004472" y="695850"/>
            <a:ext cx="4849058" cy="3428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158" y="4343218"/>
            <a:ext cx="5486079" cy="4113703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12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004472" y="695850"/>
            <a:ext cx="4849058" cy="3428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158" y="4343218"/>
            <a:ext cx="5486079" cy="4113703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13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004472" y="695850"/>
            <a:ext cx="4849058" cy="3428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158" y="4343218"/>
            <a:ext cx="5486079" cy="4113703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14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004472" y="695850"/>
            <a:ext cx="4849058" cy="3428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158" y="4343218"/>
            <a:ext cx="5486079" cy="4113703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15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004472" y="695850"/>
            <a:ext cx="4849058" cy="3428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158" y="4343218"/>
            <a:ext cx="5486079" cy="4113703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16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004472" y="695850"/>
            <a:ext cx="4849058" cy="3428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158" y="4343218"/>
            <a:ext cx="5486079" cy="4113703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17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004472" y="695850"/>
            <a:ext cx="4849058" cy="3428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158" y="4343218"/>
            <a:ext cx="5486079" cy="4113703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18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004472" y="695850"/>
            <a:ext cx="4849058" cy="3428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158" y="4343218"/>
            <a:ext cx="5486079" cy="4113703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19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004472" y="695850"/>
            <a:ext cx="4849058" cy="3428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158" y="4343218"/>
            <a:ext cx="5486079" cy="4113703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2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004472" y="695850"/>
            <a:ext cx="4849058" cy="3428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158" y="4343218"/>
            <a:ext cx="5486079" cy="4113703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20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004472" y="695850"/>
            <a:ext cx="4849058" cy="3428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158" y="4343218"/>
            <a:ext cx="5486079" cy="4113703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21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004472" y="695850"/>
            <a:ext cx="4849058" cy="3428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158" y="4343218"/>
            <a:ext cx="5486079" cy="4113703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22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004472" y="695850"/>
            <a:ext cx="4849058" cy="3428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158" y="4343218"/>
            <a:ext cx="5486079" cy="4113703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23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004472" y="695850"/>
            <a:ext cx="4849058" cy="3428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158" y="4343218"/>
            <a:ext cx="5486079" cy="4113703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24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004472" y="695850"/>
            <a:ext cx="4849058" cy="3428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158" y="4343218"/>
            <a:ext cx="5486079" cy="4113703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25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004472" y="695850"/>
            <a:ext cx="4849058" cy="3428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158" y="4343218"/>
            <a:ext cx="5486079" cy="4113703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26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004472" y="695850"/>
            <a:ext cx="4849058" cy="3428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158" y="4343218"/>
            <a:ext cx="5486079" cy="4113703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27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004472" y="695850"/>
            <a:ext cx="4849058" cy="3428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158" y="4343218"/>
            <a:ext cx="5486079" cy="4113703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28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004472" y="695850"/>
            <a:ext cx="4849058" cy="3428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158" y="4343218"/>
            <a:ext cx="5486079" cy="4113703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29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004472" y="695850"/>
            <a:ext cx="4849058" cy="3428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158" y="4343218"/>
            <a:ext cx="5486079" cy="4113703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3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004472" y="695850"/>
            <a:ext cx="4849058" cy="3428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158" y="4343218"/>
            <a:ext cx="5486079" cy="4113703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30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004472" y="695850"/>
            <a:ext cx="4849058" cy="3428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158" y="4343218"/>
            <a:ext cx="5486079" cy="4113703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31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004472" y="695850"/>
            <a:ext cx="4849058" cy="3428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158" y="4343218"/>
            <a:ext cx="5486079" cy="4113703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32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004472" y="695850"/>
            <a:ext cx="4849058" cy="3428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158" y="4343218"/>
            <a:ext cx="5486079" cy="4113703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33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004472" y="695850"/>
            <a:ext cx="4849058" cy="3428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158" y="4343218"/>
            <a:ext cx="5486079" cy="4113703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34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004472" y="695850"/>
            <a:ext cx="4849058" cy="3428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158" y="4343218"/>
            <a:ext cx="5486079" cy="4113703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35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004472" y="695850"/>
            <a:ext cx="4849058" cy="3428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158" y="4343218"/>
            <a:ext cx="5486079" cy="4113703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4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004472" y="695850"/>
            <a:ext cx="4849058" cy="3428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158" y="4343218"/>
            <a:ext cx="5486079" cy="4113703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5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004472" y="695850"/>
            <a:ext cx="4849058" cy="3428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158" y="4343218"/>
            <a:ext cx="5486079" cy="4113703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6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004472" y="695850"/>
            <a:ext cx="4849058" cy="3428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158" y="4343218"/>
            <a:ext cx="5486079" cy="4113703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7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004472" y="695850"/>
            <a:ext cx="4849058" cy="3428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158" y="4343218"/>
            <a:ext cx="5486079" cy="4113703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8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004472" y="695850"/>
            <a:ext cx="4849058" cy="3428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158" y="4343218"/>
            <a:ext cx="5486079" cy="4113703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09575" algn="l"/>
                <a:tab pos="820738" algn="l"/>
                <a:tab pos="1231900" algn="l"/>
                <a:tab pos="1643063" algn="l"/>
                <a:tab pos="2054225" algn="l"/>
                <a:tab pos="2466975" algn="l"/>
                <a:tab pos="2878138" algn="l"/>
                <a:tab pos="3289300" algn="l"/>
                <a:tab pos="3700463" algn="l"/>
                <a:tab pos="4111625" algn="l"/>
                <a:tab pos="4522788" algn="l"/>
                <a:tab pos="4935538" algn="l"/>
                <a:tab pos="5346700" algn="l"/>
                <a:tab pos="5757863" algn="l"/>
                <a:tab pos="6169025" algn="l"/>
                <a:tab pos="6580188" algn="l"/>
                <a:tab pos="6991350" algn="l"/>
                <a:tab pos="7404100" algn="l"/>
                <a:tab pos="7815263" algn="l"/>
                <a:tab pos="8226425" algn="l"/>
              </a:tabLst>
            </a:pPr>
            <a:fld id="{15689B3B-A59A-4C60-B270-9B9FF90717CC}" type="slidenum">
              <a:rPr lang="cs-CZ" smtClean="0"/>
              <a:pPr>
                <a:tabLst>
                  <a:tab pos="0" algn="l"/>
                  <a:tab pos="409575" algn="l"/>
                  <a:tab pos="820738" algn="l"/>
                  <a:tab pos="1231900" algn="l"/>
                  <a:tab pos="1643063" algn="l"/>
                  <a:tab pos="2054225" algn="l"/>
                  <a:tab pos="2466975" algn="l"/>
                  <a:tab pos="2878138" algn="l"/>
                  <a:tab pos="3289300" algn="l"/>
                  <a:tab pos="3700463" algn="l"/>
                  <a:tab pos="4111625" algn="l"/>
                  <a:tab pos="4522788" algn="l"/>
                  <a:tab pos="4935538" algn="l"/>
                  <a:tab pos="5346700" algn="l"/>
                  <a:tab pos="5757863" algn="l"/>
                  <a:tab pos="6169025" algn="l"/>
                  <a:tab pos="6580188" algn="l"/>
                  <a:tab pos="6991350" algn="l"/>
                  <a:tab pos="7404100" algn="l"/>
                  <a:tab pos="7815263" algn="l"/>
                  <a:tab pos="8226425" algn="l"/>
                </a:tabLst>
              </a:pPr>
              <a:t>9</a:t>
            </a:fld>
            <a:endParaRPr lang="cs-CZ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004472" y="695850"/>
            <a:ext cx="4849058" cy="34280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741" tIns="41870" rIns="83741" bIns="41870" anchor="ctr"/>
          <a:lstStyle/>
          <a:p>
            <a:endParaRPr lang="cs-CZ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158" y="4343218"/>
            <a:ext cx="5486079" cy="4113703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9F3-4108-4B19-882E-570FAF9DB77B}" type="datetimeFigureOut">
              <a:rPr lang="cs-CZ" smtClean="0"/>
              <a:pPr/>
              <a:t>24. 9. 2011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8ADE-03BE-4473-B0F5-05793AED5F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9F3-4108-4B19-882E-570FAF9DB77B}" type="datetimeFigureOut">
              <a:rPr lang="cs-CZ" smtClean="0"/>
              <a:pPr/>
              <a:t>24. 9. 2011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8ADE-03BE-4473-B0F5-05793AED5F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9F3-4108-4B19-882E-570FAF9DB77B}" type="datetimeFigureOut">
              <a:rPr lang="cs-CZ" smtClean="0"/>
              <a:pPr/>
              <a:t>24. 9. 2011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8ADE-03BE-4473-B0F5-05793AED5F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9F3-4108-4B19-882E-570FAF9DB77B}" type="datetimeFigureOut">
              <a:rPr lang="cs-CZ" smtClean="0"/>
              <a:pPr/>
              <a:t>24. 9. 2011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8ADE-03BE-4473-B0F5-05793AED5F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9F3-4108-4B19-882E-570FAF9DB77B}" type="datetimeFigureOut">
              <a:rPr lang="cs-CZ" smtClean="0"/>
              <a:pPr/>
              <a:t>24. 9. 2011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8ADE-03BE-4473-B0F5-05793AED5F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9F3-4108-4B19-882E-570FAF9DB77B}" type="datetimeFigureOut">
              <a:rPr lang="cs-CZ" smtClean="0"/>
              <a:pPr/>
              <a:t>24. 9. 2011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8ADE-03BE-4473-B0F5-05793AED5F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9F3-4108-4B19-882E-570FAF9DB77B}" type="datetimeFigureOut">
              <a:rPr lang="cs-CZ" smtClean="0"/>
              <a:pPr/>
              <a:t>24. 9. 2011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8ADE-03BE-4473-B0F5-05793AED5F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9F3-4108-4B19-882E-570FAF9DB77B}" type="datetimeFigureOut">
              <a:rPr lang="cs-CZ" smtClean="0"/>
              <a:pPr/>
              <a:t>24. 9. 2011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8ADE-03BE-4473-B0F5-05793AED5F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9F3-4108-4B19-882E-570FAF9DB77B}" type="datetimeFigureOut">
              <a:rPr lang="cs-CZ" smtClean="0"/>
              <a:pPr/>
              <a:t>24. 9. 2011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8ADE-03BE-4473-B0F5-05793AED5F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9F3-4108-4B19-882E-570FAF9DB77B}" type="datetimeFigureOut">
              <a:rPr lang="cs-CZ" smtClean="0"/>
              <a:pPr/>
              <a:t>24. 9. 2011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8ADE-03BE-4473-B0F5-05793AED5F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9F3-4108-4B19-882E-570FAF9DB77B}" type="datetimeFigureOut">
              <a:rPr lang="cs-CZ" smtClean="0"/>
              <a:pPr/>
              <a:t>24. 9. 2011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8ADE-03BE-4473-B0F5-05793AED5F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AC9F3-4108-4B19-882E-570FAF9DB77B}" type="datetimeFigureOut">
              <a:rPr lang="cs-CZ" smtClean="0"/>
              <a:pPr/>
              <a:t>24. 9. 2011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C8ADE-03BE-4473-B0F5-05793AED5FF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Nadpis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60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Studená válka </a:t>
            </a:r>
            <a:br>
              <a:rPr lang="cs-CZ" sz="60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r>
              <a:rPr lang="cs-CZ" sz="60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(svět v blocích)</a:t>
            </a:r>
            <a:endParaRPr lang="cs-CZ" sz="6000" dirty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sz="2000" dirty="0" smtClean="0">
                <a:solidFill>
                  <a:schemeClr val="tx1"/>
                </a:solidFill>
                <a:latin typeface="Book Antiqua" pitchFamily="18" charset="0"/>
              </a:rPr>
              <a:t>Vypracovala: Mgr. Michaela Kovářová</a:t>
            </a:r>
            <a:endParaRPr lang="cs-CZ" sz="2000" dirty="0">
              <a:solidFill>
                <a:schemeClr val="tx1"/>
              </a:solidFill>
              <a:latin typeface="Book Antiqua" pitchFamily="18" charset="0"/>
            </a:endParaRPr>
          </a:p>
          <a:p>
            <a:pPr eaLnBrk="1"/>
            <a:endParaRPr lang="cs-CZ" sz="2500" dirty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100" dirty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13760" y="6189770"/>
            <a:ext cx="5702400" cy="683920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6720" cy="1061392"/>
          </a:xfrm>
        </p:spPr>
        <p:txBody>
          <a:bodyPr/>
          <a:lstStyle/>
          <a:p>
            <a:pPr eaLnBrk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Únor 1948 v ČSR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8"/>
            <a:ext cx="8226720" cy="394745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2800" dirty="0" smtClean="0">
                <a:latin typeface="Book Antiqua" pitchFamily="18" charset="0"/>
              </a:rPr>
              <a:t>V únoru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1948</a:t>
            </a:r>
            <a:r>
              <a:rPr lang="cs-CZ" sz="2800" dirty="0" smtClean="0">
                <a:latin typeface="Book Antiqua" pitchFamily="18" charset="0"/>
              </a:rPr>
              <a:t> získali komunisté vládu                  v Československu</a:t>
            </a:r>
            <a:r>
              <a:rPr lang="cs-CZ" sz="2800" dirty="0">
                <a:latin typeface="Book Antiqua" pitchFamily="18" charset="0"/>
              </a:rPr>
              <a:t>.</a:t>
            </a:r>
            <a:endParaRPr lang="cs-CZ" sz="2800" dirty="0" smtClean="0">
              <a:latin typeface="Book Antiqua" pitchFamily="18" charset="0"/>
            </a:endParaRPr>
          </a:p>
          <a:p>
            <a:endParaRPr lang="cs-CZ" sz="2500" dirty="0">
              <a:latin typeface="Book Antiqua" pitchFamily="18" charset="0"/>
            </a:endParaRPr>
          </a:p>
          <a:p>
            <a:pPr eaLnBrk="1"/>
            <a:endParaRPr lang="cs-CZ" sz="2500" dirty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100" dirty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13760" y="6189770"/>
            <a:ext cx="5702400" cy="683920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283829"/>
            <a:ext cx="2606065" cy="333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2528016"/>
            <a:ext cx="3701302" cy="307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6720" cy="1061392"/>
          </a:xfrm>
        </p:spPr>
        <p:txBody>
          <a:bodyPr/>
          <a:lstStyle/>
          <a:p>
            <a:pPr eaLnBrk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Situace v Berlíně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8"/>
            <a:ext cx="8226720" cy="3947455"/>
          </a:xfrm>
        </p:spPr>
        <p:txBody>
          <a:bodyPr>
            <a:normAutofit fontScale="25000" lnSpcReduction="20000"/>
          </a:bodyPr>
          <a:lstStyle/>
          <a:p>
            <a:r>
              <a:rPr lang="cs-CZ" sz="10400" dirty="0" smtClean="0">
                <a:latin typeface="Book Antiqua" pitchFamily="18" charset="0"/>
              </a:rPr>
              <a:t>V lednu </a:t>
            </a:r>
            <a:r>
              <a:rPr lang="cs-CZ" sz="10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1947</a:t>
            </a:r>
            <a:r>
              <a:rPr lang="cs-CZ" sz="10400" dirty="0" smtClean="0">
                <a:latin typeface="Book Antiqua" pitchFamily="18" charset="0"/>
              </a:rPr>
              <a:t> spojily USA a Británie západoněmecké okupační zóny do </a:t>
            </a:r>
            <a:r>
              <a:rPr lang="cs-CZ" sz="10400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bizónie</a:t>
            </a:r>
            <a:r>
              <a:rPr lang="cs-CZ" sz="10400" dirty="0" smtClean="0">
                <a:latin typeface="Book Antiqua" pitchFamily="18" charset="0"/>
              </a:rPr>
              <a:t>.</a:t>
            </a:r>
          </a:p>
          <a:p>
            <a:r>
              <a:rPr lang="cs-CZ" sz="10400" dirty="0">
                <a:latin typeface="Book Antiqua" pitchFamily="18" charset="0"/>
              </a:rPr>
              <a:t>V</a:t>
            </a:r>
            <a:r>
              <a:rPr lang="cs-CZ" sz="10400" dirty="0" smtClean="0">
                <a:latin typeface="Book Antiqua" pitchFamily="18" charset="0"/>
              </a:rPr>
              <a:t> dubnu </a:t>
            </a:r>
            <a:r>
              <a:rPr lang="cs-CZ" sz="10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1949</a:t>
            </a:r>
            <a:r>
              <a:rPr lang="cs-CZ" sz="10400" dirty="0" smtClean="0">
                <a:latin typeface="Book Antiqua" pitchFamily="18" charset="0"/>
              </a:rPr>
              <a:t> se připojila Francie - vznikla </a:t>
            </a:r>
            <a:r>
              <a:rPr lang="cs-CZ" sz="10400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trizónie</a:t>
            </a:r>
            <a:r>
              <a:rPr lang="cs-CZ" sz="10400" dirty="0" smtClean="0">
                <a:latin typeface="Book Antiqua" pitchFamily="18" charset="0"/>
              </a:rPr>
              <a:t>.</a:t>
            </a:r>
          </a:p>
          <a:p>
            <a:endParaRPr lang="cs-CZ" sz="5600" dirty="0">
              <a:latin typeface="Book Antiqua" pitchFamily="18" charset="0"/>
            </a:endParaRPr>
          </a:p>
          <a:p>
            <a:r>
              <a:rPr lang="cs-CZ" sz="10400" dirty="0" smtClean="0">
                <a:latin typeface="Book Antiqua" pitchFamily="18" charset="0"/>
              </a:rPr>
              <a:t>Stalin začal </a:t>
            </a:r>
            <a:r>
              <a:rPr lang="cs-CZ" sz="10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berlínskou blokádu</a:t>
            </a:r>
            <a:r>
              <a:rPr lang="cs-CZ" sz="10400" dirty="0" smtClean="0">
                <a:latin typeface="Book Antiqua" pitchFamily="18" charset="0"/>
              </a:rPr>
              <a:t>. </a:t>
            </a:r>
            <a:endParaRPr lang="cs-CZ" sz="10400" dirty="0">
              <a:latin typeface="Book Antiqua" pitchFamily="18" charset="0"/>
            </a:endParaRPr>
          </a:p>
          <a:p>
            <a:r>
              <a:rPr lang="cs-CZ" sz="10400" dirty="0" smtClean="0">
                <a:latin typeface="Book Antiqua" pitchFamily="18" charset="0"/>
              </a:rPr>
              <a:t>Bránila dodávkám jídla a zásob do </a:t>
            </a:r>
          </a:p>
          <a:p>
            <a:pPr>
              <a:buNone/>
            </a:pPr>
            <a:r>
              <a:rPr lang="cs-CZ" sz="10400" dirty="0" smtClean="0">
                <a:latin typeface="Book Antiqua" pitchFamily="18" charset="0"/>
              </a:rPr>
              <a:t>	Západního Berlína. </a:t>
            </a:r>
          </a:p>
          <a:p>
            <a:r>
              <a:rPr lang="cs-CZ" sz="10400" dirty="0" smtClean="0">
                <a:latin typeface="Book Antiqua" pitchFamily="18" charset="0"/>
              </a:rPr>
              <a:t>Západní státy vytvořily </a:t>
            </a:r>
            <a:r>
              <a:rPr lang="cs-CZ" sz="10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letecký most</a:t>
            </a:r>
            <a:r>
              <a:rPr lang="cs-CZ" sz="10400" dirty="0" smtClean="0">
                <a:latin typeface="Book Antiqua" pitchFamily="18" charset="0"/>
              </a:rPr>
              <a:t>, </a:t>
            </a:r>
          </a:p>
          <a:p>
            <a:pPr>
              <a:buNone/>
            </a:pPr>
            <a:r>
              <a:rPr lang="cs-CZ" sz="10400" dirty="0" smtClean="0">
                <a:latin typeface="Book Antiqua" pitchFamily="18" charset="0"/>
              </a:rPr>
              <a:t>	aby mohly Berlín zásobovat.</a:t>
            </a:r>
          </a:p>
          <a:p>
            <a:pPr>
              <a:buNone/>
            </a:pPr>
            <a:endParaRPr lang="cs-CZ" sz="5600" dirty="0" smtClean="0">
              <a:latin typeface="Book Antiqua" pitchFamily="18" charset="0"/>
            </a:endParaRPr>
          </a:p>
          <a:p>
            <a:r>
              <a:rPr lang="cs-CZ" sz="10400" dirty="0" smtClean="0">
                <a:latin typeface="Book Antiqua" pitchFamily="18" charset="0"/>
              </a:rPr>
              <a:t>V květnu </a:t>
            </a:r>
            <a:r>
              <a:rPr lang="cs-CZ" sz="10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1949</a:t>
            </a:r>
            <a:r>
              <a:rPr lang="cs-CZ" sz="10400" dirty="0" smtClean="0">
                <a:latin typeface="Book Antiqua" pitchFamily="18" charset="0"/>
              </a:rPr>
              <a:t> Stalin blokádu zrušil.</a:t>
            </a:r>
            <a:endParaRPr lang="cs-CZ" sz="10400" dirty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100" dirty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13760" y="6189770"/>
            <a:ext cx="5702400" cy="683920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6761" y="2783895"/>
            <a:ext cx="2731380" cy="289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6720" cy="1061392"/>
          </a:xfrm>
        </p:spPr>
        <p:txBody>
          <a:bodyPr/>
          <a:lstStyle/>
          <a:p>
            <a:pPr eaLnBrk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Vznik SRN a NDR 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8"/>
            <a:ext cx="8226720" cy="394745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2800" dirty="0" smtClean="0">
                <a:latin typeface="Book Antiqua" pitchFamily="18" charset="0"/>
              </a:rPr>
              <a:t>V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květnu 1949</a:t>
            </a:r>
            <a:r>
              <a:rPr lang="cs-CZ" sz="2800" dirty="0" smtClean="0">
                <a:latin typeface="Book Antiqua" pitchFamily="18" charset="0"/>
              </a:rPr>
              <a:t> vznikla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	Spolková republika Německo</a:t>
            </a:r>
            <a:r>
              <a:rPr lang="cs-CZ" sz="2800" dirty="0" smtClean="0">
                <a:latin typeface="Book Antiqua" pitchFamily="18" charset="0"/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Book Antiqua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cs-CZ" sz="2800" dirty="0" smtClean="0">
                <a:latin typeface="Book Antiqua" pitchFamily="18" charset="0"/>
              </a:rPr>
              <a:t>Sovětský svaz vytvořil v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říjnu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Book Antiqua" pitchFamily="18" charset="0"/>
              </a:rPr>
              <a:t> 	ze své zóny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Německou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	demokratickou republiku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	</a:t>
            </a:r>
            <a:r>
              <a:rPr lang="cs-CZ" sz="2800" dirty="0" smtClean="0">
                <a:latin typeface="Book Antiqua" pitchFamily="18" charset="0"/>
              </a:rPr>
              <a:t>(NDR).</a:t>
            </a:r>
            <a:endParaRPr lang="cs-CZ" sz="2500" dirty="0">
              <a:latin typeface="Book Antiqua" pitchFamily="18" charset="0"/>
            </a:endParaRPr>
          </a:p>
          <a:p>
            <a:pPr eaLnBrk="1">
              <a:buNone/>
            </a:pPr>
            <a:endParaRPr lang="cs-CZ" sz="2500" dirty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100" dirty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13760" y="6189770"/>
            <a:ext cx="5702400" cy="683920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0465" y="1643050"/>
            <a:ext cx="3343290" cy="393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6720" cy="1061392"/>
          </a:xfrm>
        </p:spPr>
        <p:txBody>
          <a:bodyPr/>
          <a:lstStyle/>
          <a:p>
            <a:pPr eaLnBrk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Založení NATO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8"/>
            <a:ext cx="8226720" cy="39474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dirty="0" smtClean="0">
                <a:latin typeface="Book Antiqua" pitchFamily="18" charset="0"/>
              </a:rPr>
              <a:t>V dubnu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1949 </a:t>
            </a:r>
            <a:r>
              <a:rPr lang="cs-CZ" sz="2800" dirty="0" smtClean="0">
                <a:latin typeface="Book Antiqua" pitchFamily="18" charset="0"/>
              </a:rPr>
              <a:t>Velká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Book Antiqua" pitchFamily="18" charset="0"/>
              </a:rPr>
              <a:t>	Británie, Francie,USA,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Book Antiqua" pitchFamily="18" charset="0"/>
              </a:rPr>
              <a:t>	Kanada a osm dalších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Book Antiqua" pitchFamily="18" charset="0"/>
              </a:rPr>
              <a:t>	západoevropských států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Book Antiqua" pitchFamily="18" charset="0"/>
              </a:rPr>
              <a:t>	podepsaly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	Severoatlantickou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	smlouvu </a:t>
            </a:r>
            <a:r>
              <a:rPr lang="cs-CZ" sz="2800" dirty="0" smtClean="0">
                <a:latin typeface="Book Antiqua" pitchFamily="18" charset="0"/>
              </a:rPr>
              <a:t>= byla založena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Book Antiqua" pitchFamily="18" charset="0"/>
              </a:rPr>
              <a:t>	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Severoatlantická aliance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	</a:t>
            </a:r>
            <a:r>
              <a:rPr lang="cs-CZ" sz="2800" dirty="0" smtClean="0">
                <a:latin typeface="Book Antiqua" pitchFamily="18" charset="0"/>
              </a:rPr>
              <a:t>(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NATO</a:t>
            </a:r>
            <a:r>
              <a:rPr lang="cs-CZ" sz="2800" dirty="0" smtClean="0">
                <a:latin typeface="Book Antiqua" pitchFamily="18" charset="0"/>
              </a:rPr>
              <a:t>).</a:t>
            </a:r>
            <a:endParaRPr lang="cs-CZ" sz="2500" dirty="0">
              <a:latin typeface="Book Antiqua" pitchFamily="18" charset="0"/>
            </a:endParaRPr>
          </a:p>
          <a:p>
            <a:pPr eaLnBrk="1"/>
            <a:endParaRPr lang="cs-CZ" sz="2500" dirty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100" dirty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13760" y="6189770"/>
            <a:ext cx="5702400" cy="683920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7027" y="1456446"/>
            <a:ext cx="409522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6720" cy="1061392"/>
          </a:xfrm>
        </p:spPr>
        <p:txBody>
          <a:bodyPr/>
          <a:lstStyle/>
          <a:p>
            <a:pPr eaLnBrk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Svobodná Evropa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8"/>
            <a:ext cx="8226720" cy="3947455"/>
          </a:xfrm>
        </p:spPr>
        <p:txBody>
          <a:bodyPr/>
          <a:lstStyle/>
          <a:p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Média</a:t>
            </a:r>
            <a:r>
              <a:rPr lang="cs-CZ" sz="2800" dirty="0" smtClean="0">
                <a:latin typeface="Book Antiqua" pitchFamily="18" charset="0"/>
              </a:rPr>
              <a:t> ve východním bloku sloužila komunistické propagandě.</a:t>
            </a:r>
          </a:p>
          <a:p>
            <a:pPr>
              <a:spcBef>
                <a:spcPts val="0"/>
              </a:spcBef>
            </a:pPr>
            <a:endParaRPr lang="cs-CZ" sz="2800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</a:pPr>
            <a:r>
              <a:rPr lang="cs-CZ" sz="2800" dirty="0" smtClean="0">
                <a:latin typeface="Book Antiqua" pitchFamily="18" charset="0"/>
              </a:rPr>
              <a:t>V roce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1949</a:t>
            </a:r>
            <a:r>
              <a:rPr lang="cs-CZ" sz="2800" dirty="0" smtClean="0">
                <a:latin typeface="Book Antiqua" pitchFamily="18" charset="0"/>
              </a:rPr>
              <a:t> vznikla rozhlasová stanice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Svobodná Evropa</a:t>
            </a:r>
            <a:r>
              <a:rPr lang="cs-CZ" sz="2800" dirty="0" smtClean="0">
                <a:latin typeface="Book Antiqua" pitchFamily="18" charset="0"/>
              </a:rPr>
              <a:t>, která měla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Book Antiqua" pitchFamily="18" charset="0"/>
              </a:rPr>
              <a:t>	vysílat pravdivé informace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Book Antiqua" pitchFamily="18" charset="0"/>
              </a:rPr>
              <a:t>	v komunistických zemích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Book Antiqua" pitchFamily="18" charset="0"/>
              </a:rPr>
              <a:t>	(vysílalo už BBC a Hlas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Book Antiqua" pitchFamily="18" charset="0"/>
              </a:rPr>
              <a:t>	Ameriky).</a:t>
            </a:r>
            <a:endParaRPr lang="cs-CZ" sz="2500" dirty="0">
              <a:latin typeface="Book Antiqua" pitchFamily="18" charset="0"/>
            </a:endParaRPr>
          </a:p>
          <a:p>
            <a:pPr eaLnBrk="1"/>
            <a:endParaRPr lang="cs-CZ" sz="2500" dirty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100" dirty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13760" y="6189770"/>
            <a:ext cx="5702400" cy="683920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357562"/>
            <a:ext cx="3262323" cy="228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2000240"/>
            <a:ext cx="2381240" cy="93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6720" cy="1061392"/>
          </a:xfrm>
        </p:spPr>
        <p:txBody>
          <a:bodyPr/>
          <a:lstStyle/>
          <a:p>
            <a:pPr eaLnBrk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Čínsko-sovětské spojenectví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8"/>
            <a:ext cx="8226720" cy="39474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dirty="0" smtClean="0">
                <a:latin typeface="Book Antiqua" pitchFamily="18" charset="0"/>
              </a:rPr>
              <a:t>V roce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1949</a:t>
            </a:r>
            <a:r>
              <a:rPr lang="cs-CZ" sz="2800" dirty="0" smtClean="0">
                <a:latin typeface="Book Antiqua" pitchFamily="18" charset="0"/>
              </a:rPr>
              <a:t> vznikla </a:t>
            </a:r>
            <a:r>
              <a:rPr lang="cs-CZ" sz="2800" dirty="0" err="1" smtClean="0">
                <a:latin typeface="Book Antiqua" pitchFamily="18" charset="0"/>
              </a:rPr>
              <a:t>Mao</a:t>
            </a:r>
            <a:r>
              <a:rPr lang="cs-CZ" sz="2800" dirty="0" smtClean="0">
                <a:latin typeface="Book Antiqua" pitchFamily="18" charset="0"/>
              </a:rPr>
              <a:t> </a:t>
            </a:r>
            <a:r>
              <a:rPr lang="cs-CZ" sz="2800" dirty="0" err="1" smtClean="0">
                <a:latin typeface="Book Antiqua" pitchFamily="18" charset="0"/>
              </a:rPr>
              <a:t>Ce</a:t>
            </a:r>
            <a:r>
              <a:rPr lang="cs-CZ" sz="2800" dirty="0" smtClean="0">
                <a:latin typeface="Book Antiqua" pitchFamily="18" charset="0"/>
              </a:rPr>
              <a:t>-</a:t>
            </a:r>
            <a:r>
              <a:rPr lang="cs-CZ" sz="2800" dirty="0" err="1" smtClean="0">
                <a:latin typeface="Book Antiqua" pitchFamily="18" charset="0"/>
              </a:rPr>
              <a:t>tungaova</a:t>
            </a:r>
            <a:r>
              <a:rPr lang="cs-CZ" sz="2800" dirty="0" smtClean="0">
                <a:latin typeface="Book Antiqua" pitchFamily="18" charset="0"/>
              </a:rPr>
              <a:t>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Čínská lidová republika</a:t>
            </a:r>
            <a:r>
              <a:rPr lang="cs-CZ" sz="2800" dirty="0" smtClean="0">
                <a:latin typeface="Book Antiqua" pitchFamily="18" charset="0"/>
              </a:rPr>
              <a:t> .</a:t>
            </a:r>
          </a:p>
          <a:p>
            <a:pPr>
              <a:spcBef>
                <a:spcPts val="0"/>
              </a:spcBef>
            </a:pPr>
            <a:endParaRPr lang="cs-CZ" sz="1400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</a:pPr>
            <a:r>
              <a:rPr lang="cs-CZ" sz="2800" dirty="0" smtClean="0">
                <a:latin typeface="Book Antiqua" pitchFamily="18" charset="0"/>
              </a:rPr>
              <a:t>Sovětský svaz </a:t>
            </a:r>
            <a:r>
              <a:rPr lang="cs-CZ" sz="2800" dirty="0" smtClean="0">
                <a:latin typeface="Book Antiqua" pitchFamily="18" charset="0"/>
              </a:rPr>
              <a:t>uzavřel</a:t>
            </a:r>
            <a:endParaRPr lang="cs-CZ" sz="2800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Book Antiqua" pitchFamily="18" charset="0"/>
              </a:rPr>
              <a:t>	</a:t>
            </a:r>
            <a:r>
              <a:rPr lang="cs-CZ" sz="2800" dirty="0" smtClean="0">
                <a:latin typeface="Book Antiqua" pitchFamily="18" charset="0"/>
              </a:rPr>
              <a:t> s Čínou spojenectví</a:t>
            </a:r>
            <a:r>
              <a:rPr lang="cs-CZ" sz="2800" dirty="0" smtClean="0">
                <a:latin typeface="Book Antiqua" pitchFamily="18" charset="0"/>
              </a:rPr>
              <a:t>.</a:t>
            </a:r>
            <a:endParaRPr lang="cs-CZ" sz="2800" baseline="30000" dirty="0">
              <a:latin typeface="Book Antiqua" pitchFamily="18" charset="0"/>
            </a:endParaRPr>
          </a:p>
          <a:p>
            <a:pPr>
              <a:spcBef>
                <a:spcPts val="0"/>
              </a:spcBef>
            </a:pPr>
            <a:endParaRPr lang="cs-CZ" sz="1400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</a:pPr>
            <a:r>
              <a:rPr lang="cs-CZ" sz="2800" dirty="0" smtClean="0">
                <a:latin typeface="Book Antiqua" pitchFamily="18" charset="0"/>
              </a:rPr>
              <a:t>Trumanova vláda rozšířila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Book Antiqua" pitchFamily="18" charset="0"/>
              </a:rPr>
              <a:t>	doktrínu zadržování</a:t>
            </a:r>
            <a:r>
              <a:rPr lang="cs-CZ" sz="2800" dirty="0">
                <a:latin typeface="Book Antiqua" pitchFamily="18" charset="0"/>
              </a:rPr>
              <a:t> </a:t>
            </a:r>
            <a:r>
              <a:rPr lang="cs-CZ" sz="2800" dirty="0" smtClean="0">
                <a:latin typeface="Book Antiqua" pitchFamily="18" charset="0"/>
              </a:rPr>
              <a:t>do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Book Antiqua" pitchFamily="18" charset="0"/>
              </a:rPr>
              <a:t>	Asie, Afriky a Latinské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Book Antiqua" pitchFamily="18" charset="0"/>
              </a:rPr>
              <a:t>	Ameriky.</a:t>
            </a:r>
          </a:p>
          <a:p>
            <a:pPr eaLnBrk="1"/>
            <a:endParaRPr lang="cs-CZ" sz="2500" dirty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100" dirty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13760" y="6189770"/>
            <a:ext cx="5702400" cy="683920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7907" y="2138790"/>
            <a:ext cx="3667670" cy="350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6720" cy="1061392"/>
          </a:xfrm>
        </p:spPr>
        <p:txBody>
          <a:bodyPr/>
          <a:lstStyle/>
          <a:p>
            <a:pPr eaLnBrk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Korejská válka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8"/>
            <a:ext cx="8226720" cy="3947455"/>
          </a:xfrm>
        </p:spPr>
        <p:txBody>
          <a:bodyPr>
            <a:normAutofit fontScale="25000" lnSpcReduction="20000"/>
          </a:bodyPr>
          <a:lstStyle/>
          <a:p>
            <a:r>
              <a:rPr lang="cs-CZ" sz="8800" dirty="0" smtClean="0">
                <a:latin typeface="Book Antiqua" pitchFamily="18" charset="0"/>
              </a:rPr>
              <a:t>Korea byla rozdělena 38. rovnoběžkou na: </a:t>
            </a:r>
          </a:p>
          <a:p>
            <a:pPr>
              <a:buNone/>
            </a:pPr>
            <a:r>
              <a:rPr lang="cs-CZ" sz="8800" dirty="0" smtClean="0">
                <a:latin typeface="Book Antiqua" pitchFamily="18" charset="0"/>
              </a:rPr>
              <a:t>	</a:t>
            </a:r>
            <a:r>
              <a:rPr lang="cs-CZ" sz="8800" i="1" dirty="0" smtClean="0">
                <a:latin typeface="Book Antiqua" pitchFamily="18" charset="0"/>
              </a:rPr>
              <a:t>severní</a:t>
            </a:r>
            <a:r>
              <a:rPr lang="cs-CZ" sz="8800" dirty="0" smtClean="0">
                <a:latin typeface="Book Antiqua" pitchFamily="18" charset="0"/>
              </a:rPr>
              <a:t> – 1948 byla vyhlášena </a:t>
            </a:r>
            <a:r>
              <a:rPr lang="cs-CZ" sz="8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Korejská</a:t>
            </a:r>
          </a:p>
          <a:p>
            <a:pPr>
              <a:buNone/>
            </a:pPr>
            <a:r>
              <a:rPr lang="cs-CZ" sz="8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	lidově demokratická republika </a:t>
            </a:r>
          </a:p>
          <a:p>
            <a:pPr>
              <a:buNone/>
            </a:pPr>
            <a:r>
              <a:rPr lang="cs-CZ" sz="8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	</a:t>
            </a:r>
            <a:r>
              <a:rPr lang="cs-CZ" sz="8800" dirty="0" smtClean="0">
                <a:latin typeface="Book Antiqua" pitchFamily="18" charset="0"/>
              </a:rPr>
              <a:t>(KLDR) v čele s </a:t>
            </a:r>
            <a:r>
              <a:rPr lang="cs-CZ" sz="8800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Kim</a:t>
            </a:r>
            <a:r>
              <a:rPr lang="cs-CZ" sz="8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-</a:t>
            </a:r>
            <a:r>
              <a:rPr lang="cs-CZ" sz="8800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Ir</a:t>
            </a:r>
            <a:r>
              <a:rPr lang="cs-CZ" sz="8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-Senem</a:t>
            </a:r>
            <a:r>
              <a:rPr lang="cs-CZ" sz="8800" dirty="0" smtClean="0">
                <a:latin typeface="Book Antiqua" pitchFamily="18" charset="0"/>
              </a:rPr>
              <a:t> </a:t>
            </a:r>
            <a:r>
              <a:rPr lang="cs-CZ" sz="8800" dirty="0" smtClean="0">
                <a:latin typeface="Book Antiqua" pitchFamily="18" charset="0"/>
              </a:rPr>
              <a:t>,</a:t>
            </a:r>
            <a:endParaRPr lang="cs-CZ" sz="8800" dirty="0" smtClean="0">
              <a:latin typeface="Book Antiqua" pitchFamily="18" charset="0"/>
            </a:endParaRPr>
          </a:p>
          <a:p>
            <a:pPr>
              <a:buNone/>
            </a:pPr>
            <a:r>
              <a:rPr lang="cs-CZ" sz="8800" dirty="0" smtClean="0">
                <a:latin typeface="Book Antiqua" pitchFamily="18" charset="0"/>
              </a:rPr>
              <a:t>	</a:t>
            </a:r>
            <a:r>
              <a:rPr lang="cs-CZ" sz="8800" i="1" dirty="0" smtClean="0">
                <a:latin typeface="Book Antiqua" pitchFamily="18" charset="0"/>
              </a:rPr>
              <a:t>jižní </a:t>
            </a:r>
            <a:r>
              <a:rPr lang="cs-CZ" sz="8800" dirty="0" smtClean="0">
                <a:latin typeface="Book Antiqua" pitchFamily="18" charset="0"/>
              </a:rPr>
              <a:t>– </a:t>
            </a:r>
            <a:r>
              <a:rPr lang="cs-CZ" sz="8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Korejská republika </a:t>
            </a:r>
            <a:r>
              <a:rPr lang="cs-CZ" sz="8800" dirty="0" smtClean="0">
                <a:latin typeface="Book Antiqua" pitchFamily="18" charset="0"/>
              </a:rPr>
              <a:t>– prezidentem </a:t>
            </a:r>
          </a:p>
          <a:p>
            <a:pPr>
              <a:buNone/>
            </a:pPr>
            <a:r>
              <a:rPr lang="cs-CZ" sz="8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	Li Syn Man</a:t>
            </a:r>
            <a:r>
              <a:rPr lang="cs-CZ" sz="8800" dirty="0" smtClean="0">
                <a:latin typeface="Book Antiqua" pitchFamily="18" charset="0"/>
              </a:rPr>
              <a:t>. </a:t>
            </a:r>
          </a:p>
          <a:p>
            <a:endParaRPr lang="cs-CZ" sz="8800" dirty="0" smtClean="0">
              <a:latin typeface="Book Antiqua" pitchFamily="18" charset="0"/>
            </a:endParaRPr>
          </a:p>
          <a:p>
            <a:r>
              <a:rPr lang="cs-CZ" sz="8800" dirty="0" smtClean="0">
                <a:latin typeface="Book Antiqua" pitchFamily="18" charset="0"/>
              </a:rPr>
              <a:t>V červnu </a:t>
            </a:r>
            <a:r>
              <a:rPr lang="cs-CZ" sz="8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1950</a:t>
            </a:r>
            <a:r>
              <a:rPr lang="cs-CZ" sz="8800" dirty="0" smtClean="0">
                <a:latin typeface="Book Antiqua" pitchFamily="18" charset="0"/>
              </a:rPr>
              <a:t> severokorejská armáda </a:t>
            </a:r>
          </a:p>
          <a:p>
            <a:pPr>
              <a:buNone/>
            </a:pPr>
            <a:r>
              <a:rPr lang="cs-CZ" sz="8800" dirty="0" smtClean="0">
                <a:latin typeface="Book Antiqua" pitchFamily="18" charset="0"/>
              </a:rPr>
              <a:t>	vtrhla do Jižní Koreje</a:t>
            </a:r>
            <a:r>
              <a:rPr lang="cs-CZ" sz="8800" dirty="0" smtClean="0">
                <a:latin typeface="Book Antiqua" pitchFamily="18" charset="0"/>
              </a:rPr>
              <a:t>.</a:t>
            </a:r>
          </a:p>
          <a:p>
            <a:pPr>
              <a:buNone/>
            </a:pPr>
            <a:endParaRPr lang="cs-CZ" sz="8800" dirty="0" smtClean="0">
              <a:latin typeface="Book Antiqua" pitchFamily="18" charset="0"/>
            </a:endParaRPr>
          </a:p>
          <a:p>
            <a:r>
              <a:rPr lang="cs-CZ" sz="8800" dirty="0" smtClean="0">
                <a:latin typeface="Book Antiqua" pitchFamily="18" charset="0"/>
              </a:rPr>
              <a:t>Jižní Koreu podpořila  Rada bezpečnosti </a:t>
            </a:r>
          </a:p>
          <a:p>
            <a:pPr>
              <a:buNone/>
            </a:pPr>
            <a:r>
              <a:rPr lang="cs-CZ" sz="8800" dirty="0" smtClean="0">
                <a:latin typeface="Book Antiqua" pitchFamily="18" charset="0"/>
              </a:rPr>
              <a:t>	OSN.</a:t>
            </a:r>
          </a:p>
          <a:p>
            <a:pPr eaLnBrk="1"/>
            <a:endParaRPr lang="cs-CZ" sz="2500" dirty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100" dirty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13760" y="6189770"/>
            <a:ext cx="5702400" cy="683920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1346" y="1627032"/>
            <a:ext cx="2905953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6720" cy="1061392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Korejská válka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8"/>
            <a:ext cx="8226720" cy="3947455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lang="cs-CZ" sz="3100" dirty="0" smtClean="0">
                <a:latin typeface="Book Antiqua" pitchFamily="18" charset="0"/>
              </a:rPr>
              <a:t>Na straně Jižní Koreje</a:t>
            </a:r>
            <a:r>
              <a:rPr lang="cs-CZ" sz="3100" dirty="0">
                <a:latin typeface="Book Antiqua" pitchFamily="18" charset="0"/>
              </a:rPr>
              <a:t> </a:t>
            </a:r>
            <a:r>
              <a:rPr lang="cs-CZ" sz="3100" dirty="0" smtClean="0">
                <a:latin typeface="Book Antiqua" pitchFamily="18" charset="0"/>
              </a:rPr>
              <a:t>bojovaly USA,Velká Británie, Turecko, Kanada, Austrálie, </a:t>
            </a:r>
          </a:p>
          <a:p>
            <a:pPr>
              <a:spcBef>
                <a:spcPts val="0"/>
              </a:spcBef>
              <a:buNone/>
            </a:pPr>
            <a:r>
              <a:rPr lang="cs-CZ" sz="3100" dirty="0" smtClean="0">
                <a:latin typeface="Book Antiqua" pitchFamily="18" charset="0"/>
              </a:rPr>
              <a:t>	Francie a další země.</a:t>
            </a:r>
          </a:p>
          <a:p>
            <a:pPr>
              <a:spcBef>
                <a:spcPts val="0"/>
              </a:spcBef>
            </a:pPr>
            <a:endParaRPr lang="cs-CZ" sz="1600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</a:pPr>
            <a:r>
              <a:rPr lang="cs-CZ" sz="3100" dirty="0" smtClean="0">
                <a:latin typeface="Book Antiqua" pitchFamily="18" charset="0"/>
              </a:rPr>
              <a:t>Kvůli obavám z velkého </a:t>
            </a:r>
            <a:endParaRPr lang="cs-CZ" sz="3100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cs-CZ" sz="3100" dirty="0" smtClean="0">
                <a:latin typeface="Book Antiqua" pitchFamily="18" charset="0"/>
              </a:rPr>
              <a:t>	konfliktu s Čínou </a:t>
            </a:r>
            <a:r>
              <a:rPr lang="cs-CZ" sz="3100" dirty="0" smtClean="0">
                <a:latin typeface="Book Antiqua" pitchFamily="18" charset="0"/>
              </a:rPr>
              <a:t>však byla</a:t>
            </a:r>
            <a:endParaRPr lang="cs-CZ" sz="3100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cs-CZ" sz="3100" dirty="0" smtClean="0">
                <a:latin typeface="Book Antiqua" pitchFamily="18" charset="0"/>
              </a:rPr>
              <a:t>	</a:t>
            </a:r>
            <a:r>
              <a:rPr lang="cs-CZ" sz="3100" dirty="0" smtClean="0">
                <a:latin typeface="Book Antiqua" pitchFamily="18" charset="0"/>
              </a:rPr>
              <a:t>snaha </a:t>
            </a:r>
            <a:r>
              <a:rPr lang="cs-CZ" sz="3100" dirty="0" smtClean="0">
                <a:latin typeface="Book Antiqua" pitchFamily="18" charset="0"/>
              </a:rPr>
              <a:t>o </a:t>
            </a:r>
            <a:r>
              <a:rPr lang="cs-CZ" sz="3100" dirty="0" smtClean="0">
                <a:latin typeface="Book Antiqua" pitchFamily="18" charset="0"/>
              </a:rPr>
              <a:t>ukončení války. </a:t>
            </a:r>
          </a:p>
          <a:p>
            <a:pPr>
              <a:spcBef>
                <a:spcPts val="0"/>
              </a:spcBef>
              <a:buNone/>
            </a:pPr>
            <a:endParaRPr lang="cs-CZ" sz="3800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</a:pPr>
            <a:r>
              <a:rPr lang="cs-CZ" sz="3100" dirty="0" smtClean="0">
                <a:latin typeface="Book Antiqua" pitchFamily="18" charset="0"/>
              </a:rPr>
              <a:t>Severní Korea a Čína </a:t>
            </a:r>
            <a:r>
              <a:rPr lang="cs-CZ" sz="3100" dirty="0" smtClean="0">
                <a:latin typeface="Book Antiqua" pitchFamily="18" charset="0"/>
              </a:rPr>
              <a:t>přistoupily </a:t>
            </a:r>
            <a:r>
              <a:rPr lang="cs-CZ" sz="3100" dirty="0" smtClean="0">
                <a:latin typeface="Book Antiqua" pitchFamily="18" charset="0"/>
              </a:rPr>
              <a:t>na 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mír</a:t>
            </a:r>
            <a:r>
              <a:rPr lang="cs-CZ" sz="3100" dirty="0" smtClean="0">
                <a:latin typeface="Book Antiqua" pitchFamily="18" charset="0"/>
              </a:rPr>
              <a:t> až po Stalinově smrti roku 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1953</a:t>
            </a:r>
            <a:r>
              <a:rPr lang="cs-CZ" sz="3100" dirty="0" smtClean="0">
                <a:latin typeface="Book Antiqua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cs-CZ" sz="3100" dirty="0" smtClean="0">
                <a:latin typeface="Book Antiqua" pitchFamily="18" charset="0"/>
              </a:rPr>
              <a:t>Byla </a:t>
            </a:r>
            <a:r>
              <a:rPr lang="cs-CZ" sz="3100" dirty="0">
                <a:latin typeface="Book Antiqua" pitchFamily="18" charset="0"/>
              </a:rPr>
              <a:t>obnovena demarkační linie mezi oběma státy</a:t>
            </a:r>
            <a:r>
              <a:rPr lang="cs-CZ" sz="3100" dirty="0" smtClean="0">
                <a:latin typeface="Book Antiqua" pitchFamily="18" charset="0"/>
              </a:rPr>
              <a:t>.</a:t>
            </a:r>
            <a:endParaRPr lang="cs-CZ" sz="3100" dirty="0"/>
          </a:p>
          <a:p>
            <a:endParaRPr lang="cs-CZ" sz="2800" dirty="0" smtClean="0">
              <a:latin typeface="Book Antiqua" pitchFamily="18" charset="0"/>
            </a:endParaRPr>
          </a:p>
          <a:p>
            <a:endParaRPr lang="cs-CZ" sz="2500" dirty="0">
              <a:latin typeface="Book Antiqua" pitchFamily="18" charset="0"/>
            </a:endParaRPr>
          </a:p>
          <a:p>
            <a:pPr eaLnBrk="1"/>
            <a:endParaRPr lang="cs-CZ" sz="2500" dirty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100" dirty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13760" y="6189770"/>
            <a:ext cx="5702400" cy="683920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067352"/>
            <a:ext cx="3431178" cy="226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6720" cy="1061392"/>
          </a:xfrm>
        </p:spPr>
        <p:txBody>
          <a:bodyPr/>
          <a:lstStyle/>
          <a:p>
            <a:pPr eaLnBrk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Destalinizace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8"/>
            <a:ext cx="8226720" cy="394745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2800" dirty="0" smtClean="0">
                <a:latin typeface="Book Antiqua" pitchFamily="18" charset="0"/>
              </a:rPr>
              <a:t>V roce 1953 se stal americkým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Book Antiqua" pitchFamily="18" charset="0"/>
              </a:rPr>
              <a:t>	prezidentem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Dwight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D.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Eisenhower</a:t>
            </a:r>
            <a:r>
              <a:rPr lang="cs-CZ" sz="2800" dirty="0" smtClean="0">
                <a:latin typeface="Book Antiqua" pitchFamily="18" charset="0"/>
              </a:rPr>
              <a:t>.</a:t>
            </a:r>
          </a:p>
          <a:p>
            <a:endParaRPr lang="cs-CZ" sz="2800" dirty="0" smtClean="0">
              <a:latin typeface="Book Antiqua" pitchFamily="18" charset="0"/>
            </a:endParaRPr>
          </a:p>
          <a:p>
            <a:endParaRPr lang="cs-CZ" sz="2800" dirty="0" smtClean="0">
              <a:latin typeface="Book Antiqua" pitchFamily="18" charset="0"/>
            </a:endParaRPr>
          </a:p>
          <a:p>
            <a:pPr>
              <a:buNone/>
            </a:pPr>
            <a:endParaRPr lang="cs-CZ" sz="2500" dirty="0">
              <a:latin typeface="Book Antiqua" pitchFamily="18" charset="0"/>
            </a:endParaRPr>
          </a:p>
          <a:p>
            <a:pPr>
              <a:spcBef>
                <a:spcPts val="0"/>
              </a:spcBef>
            </a:pPr>
            <a:r>
              <a:rPr lang="cs-CZ" sz="2800" dirty="0" smtClean="0">
                <a:latin typeface="Book Antiqua" pitchFamily="18" charset="0"/>
              </a:rPr>
              <a:t>Po Stalinově smrti převzal moc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Book Antiqua" pitchFamily="18" charset="0"/>
              </a:rPr>
              <a:t>	v SSSR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Nikita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Sergejevič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Chruščov</a:t>
            </a:r>
            <a:r>
              <a:rPr lang="cs-CZ" sz="2800" dirty="0" smtClean="0">
                <a:latin typeface="Book Antiqua" pitchFamily="18" charset="0"/>
              </a:rPr>
              <a:t>.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Book Antiqua" pitchFamily="18" charset="0"/>
              </a:rPr>
              <a:t>	Začala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destalinizace</a:t>
            </a:r>
            <a:r>
              <a:rPr lang="cs-CZ" sz="2800" dirty="0" smtClean="0">
                <a:latin typeface="Book Antiqua" pitchFamily="18" charset="0"/>
              </a:rPr>
              <a:t>.</a:t>
            </a:r>
            <a:endParaRPr lang="cs-CZ" sz="2500" dirty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100" dirty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13760" y="6189770"/>
            <a:ext cx="5702400" cy="683920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1500174"/>
            <a:ext cx="1883982" cy="191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5472" y="3500439"/>
            <a:ext cx="1866233" cy="211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6720" cy="1061392"/>
          </a:xfrm>
        </p:spPr>
        <p:txBody>
          <a:bodyPr/>
          <a:lstStyle/>
          <a:p>
            <a:pPr eaLnBrk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Varšavská smlouva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8"/>
            <a:ext cx="8226720" cy="39474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dirty="0" smtClean="0">
                <a:latin typeface="Book Antiqua" pitchFamily="18" charset="0"/>
              </a:rPr>
              <a:t>V</a:t>
            </a:r>
            <a:r>
              <a:rPr lang="cs-CZ" sz="2800" dirty="0">
                <a:latin typeface="Book Antiqua" pitchFamily="18" charset="0"/>
              </a:rPr>
              <a:t> květnu 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1955</a:t>
            </a:r>
            <a:r>
              <a:rPr lang="cs-CZ" sz="2800" dirty="0">
                <a:latin typeface="Book Antiqua" pitchFamily="18" charset="0"/>
              </a:rPr>
              <a:t> byla podepsána 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Varšavská smlouva</a:t>
            </a:r>
            <a:r>
              <a:rPr lang="cs-CZ" sz="2800" dirty="0">
                <a:latin typeface="Book Antiqua" pitchFamily="18" charset="0"/>
              </a:rPr>
              <a:t> = vojenský a politický blok se sídlem v Moskvě (protipól NATO</a:t>
            </a:r>
            <a:r>
              <a:rPr lang="cs-CZ" sz="2800" dirty="0" smtClean="0">
                <a:latin typeface="Book Antiqua" pitchFamily="18" charset="0"/>
              </a:rPr>
              <a:t>).</a:t>
            </a:r>
          </a:p>
          <a:p>
            <a:pPr>
              <a:buNone/>
            </a:pPr>
            <a:endParaRPr lang="cs-CZ" sz="2800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</a:pPr>
            <a:r>
              <a:rPr lang="cs-CZ" sz="2800" dirty="0" smtClean="0">
                <a:latin typeface="Book Antiqua" pitchFamily="18" charset="0"/>
              </a:rPr>
              <a:t>Patřil tam </a:t>
            </a:r>
            <a:r>
              <a:rPr lang="cs-CZ" sz="2800" dirty="0">
                <a:latin typeface="Book Antiqua" pitchFamily="18" charset="0"/>
              </a:rPr>
              <a:t>SSSR a satelitní </a:t>
            </a:r>
            <a:endParaRPr lang="cs-CZ" sz="2800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Book Antiqua" pitchFamily="18" charset="0"/>
              </a:rPr>
              <a:t>	státy - ČSR</a:t>
            </a:r>
            <a:r>
              <a:rPr lang="cs-CZ" sz="2800" dirty="0">
                <a:latin typeface="Book Antiqua" pitchFamily="18" charset="0"/>
              </a:rPr>
              <a:t>, Polsko, Maďarsko, </a:t>
            </a:r>
            <a:endParaRPr lang="cs-CZ" sz="2800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Book Antiqua" pitchFamily="18" charset="0"/>
              </a:rPr>
              <a:t>	NDR</a:t>
            </a:r>
            <a:r>
              <a:rPr lang="cs-CZ" sz="2800" dirty="0">
                <a:latin typeface="Book Antiqua" pitchFamily="18" charset="0"/>
              </a:rPr>
              <a:t>, </a:t>
            </a:r>
            <a:r>
              <a:rPr lang="cs-CZ" sz="2800" dirty="0" smtClean="0">
                <a:latin typeface="Book Antiqua" pitchFamily="18" charset="0"/>
              </a:rPr>
              <a:t>Bulharsko</a:t>
            </a:r>
            <a:r>
              <a:rPr lang="cs-CZ" sz="2800" dirty="0">
                <a:latin typeface="Book Antiqua" pitchFamily="18" charset="0"/>
              </a:rPr>
              <a:t>, </a:t>
            </a:r>
            <a:r>
              <a:rPr lang="cs-CZ" sz="2800" dirty="0" smtClean="0">
                <a:latin typeface="Book Antiqua" pitchFamily="18" charset="0"/>
              </a:rPr>
              <a:t>Albánie</a:t>
            </a:r>
            <a:r>
              <a:rPr lang="cs-CZ" sz="2800" dirty="0">
                <a:latin typeface="Book Antiqua" pitchFamily="18" charset="0"/>
              </a:rPr>
              <a:t>, </a:t>
            </a:r>
            <a:endParaRPr lang="cs-CZ" sz="2800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Book Antiqua" pitchFamily="18" charset="0"/>
              </a:rPr>
              <a:t>	Rumunsko.</a:t>
            </a:r>
            <a:endParaRPr lang="cs-CZ" sz="2800" dirty="0">
              <a:latin typeface="Book Antiqua" pitchFamily="18" charset="0"/>
            </a:endParaRPr>
          </a:p>
          <a:p>
            <a:endParaRPr lang="cs-CZ" sz="2500" dirty="0">
              <a:latin typeface="Book Antiqua" pitchFamily="18" charset="0"/>
            </a:endParaRPr>
          </a:p>
          <a:p>
            <a:pPr eaLnBrk="1"/>
            <a:endParaRPr lang="cs-CZ" sz="2500" dirty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100" dirty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13760" y="6189770"/>
            <a:ext cx="5702400" cy="683920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75" y="2581273"/>
            <a:ext cx="32706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6720" cy="1061392"/>
          </a:xfrm>
        </p:spPr>
        <p:txBody>
          <a:bodyPr/>
          <a:lstStyle/>
          <a:p>
            <a:pPr eaLnBrk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Studená válka - definice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8"/>
            <a:ext cx="8226720" cy="3947455"/>
          </a:xfrm>
        </p:spPr>
        <p:txBody>
          <a:bodyPr>
            <a:normAutofit fontScale="25000" lnSpcReduction="20000"/>
          </a:bodyPr>
          <a:lstStyle/>
          <a:p>
            <a:r>
              <a:rPr lang="cs-CZ" sz="96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Studená válka</a:t>
            </a:r>
            <a:r>
              <a:rPr lang="cs-CZ" sz="96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- asi 1947–1991 </a:t>
            </a:r>
          </a:p>
          <a:p>
            <a:endParaRPr lang="cs-CZ" dirty="0" smtClean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  <a:p>
            <a:r>
              <a:rPr lang="cs-CZ" sz="9600" dirty="0" smtClean="0">
                <a:latin typeface="Book Antiqua" pitchFamily="18" charset="0"/>
              </a:rPr>
              <a:t>Studenou válkou se označují politické spory, vojenské napětí, zástupné války a hospodářská konkurence, která začala po druhé světové válce mezi </a:t>
            </a:r>
            <a:r>
              <a:rPr lang="cs-CZ" sz="96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komunistickými státy</a:t>
            </a:r>
            <a:r>
              <a:rPr lang="cs-CZ" sz="9600" dirty="0" smtClean="0">
                <a:latin typeface="Book Antiqua" pitchFamily="18" charset="0"/>
              </a:rPr>
              <a:t> </a:t>
            </a:r>
            <a:r>
              <a:rPr lang="cs-CZ" sz="9600" dirty="0" smtClean="0">
                <a:latin typeface="Book Antiqua" pitchFamily="18" charset="0"/>
              </a:rPr>
              <a:t>(</a:t>
            </a:r>
            <a:r>
              <a:rPr lang="cs-CZ" sz="9600" dirty="0" smtClean="0">
                <a:latin typeface="Book Antiqua" pitchFamily="18" charset="0"/>
              </a:rPr>
              <a:t>Sovětským </a:t>
            </a:r>
            <a:r>
              <a:rPr lang="cs-CZ" sz="9600" dirty="0" smtClean="0">
                <a:latin typeface="Book Antiqua" pitchFamily="18" charset="0"/>
              </a:rPr>
              <a:t>svazem a jeho satelitními </a:t>
            </a:r>
            <a:r>
              <a:rPr lang="cs-CZ" sz="9600" dirty="0" smtClean="0">
                <a:latin typeface="Book Antiqua" pitchFamily="18" charset="0"/>
              </a:rPr>
              <a:t>státy </a:t>
            </a:r>
            <a:r>
              <a:rPr lang="cs-CZ" sz="9600" dirty="0" smtClean="0">
                <a:latin typeface="Book Antiqua" pitchFamily="18" charset="0"/>
              </a:rPr>
              <a:t>a </a:t>
            </a:r>
            <a:r>
              <a:rPr lang="cs-CZ" sz="9600" dirty="0" smtClean="0">
                <a:latin typeface="Book Antiqua" pitchFamily="18" charset="0"/>
              </a:rPr>
              <a:t>spojenci) </a:t>
            </a:r>
            <a:r>
              <a:rPr lang="cs-CZ" sz="9600" dirty="0" smtClean="0">
                <a:latin typeface="Book Antiqua" pitchFamily="18" charset="0"/>
              </a:rPr>
              <a:t>a </a:t>
            </a:r>
            <a:r>
              <a:rPr lang="cs-CZ" sz="96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západními státy</a:t>
            </a:r>
            <a:r>
              <a:rPr lang="cs-CZ" sz="9600" dirty="0" smtClean="0">
                <a:latin typeface="Book Antiqua" pitchFamily="18" charset="0"/>
              </a:rPr>
              <a:t> </a:t>
            </a:r>
            <a:r>
              <a:rPr lang="cs-CZ" sz="9600" dirty="0" smtClean="0">
                <a:latin typeface="Book Antiqua" pitchFamily="18" charset="0"/>
              </a:rPr>
              <a:t> </a:t>
            </a:r>
            <a:endParaRPr lang="cs-CZ" sz="9600" dirty="0" smtClean="0">
              <a:latin typeface="Book Antiqua" pitchFamily="18" charset="0"/>
            </a:endParaRPr>
          </a:p>
          <a:p>
            <a:pPr>
              <a:buNone/>
            </a:pPr>
            <a:r>
              <a:rPr lang="cs-CZ" sz="9600" dirty="0" smtClean="0">
                <a:latin typeface="Book Antiqua" pitchFamily="18" charset="0"/>
              </a:rPr>
              <a:t>	</a:t>
            </a:r>
            <a:r>
              <a:rPr lang="cs-CZ" sz="9600" dirty="0" smtClean="0">
                <a:latin typeface="Book Antiqua" pitchFamily="18" charset="0"/>
              </a:rPr>
              <a:t>(</a:t>
            </a:r>
            <a:r>
              <a:rPr lang="cs-CZ" sz="9600" dirty="0" smtClean="0">
                <a:latin typeface="Book Antiqua" pitchFamily="18" charset="0"/>
              </a:rPr>
              <a:t>USA </a:t>
            </a:r>
            <a:r>
              <a:rPr lang="cs-CZ" sz="9600" dirty="0" smtClean="0">
                <a:latin typeface="Book Antiqua" pitchFamily="18" charset="0"/>
              </a:rPr>
              <a:t>a jejich </a:t>
            </a:r>
            <a:r>
              <a:rPr lang="cs-CZ" sz="9600" dirty="0" smtClean="0">
                <a:latin typeface="Book Antiqua" pitchFamily="18" charset="0"/>
              </a:rPr>
              <a:t>spojenci). </a:t>
            </a:r>
            <a:endParaRPr lang="cs-CZ" sz="9600" dirty="0" smtClean="0">
              <a:latin typeface="Book Antiqua" pitchFamily="18" charset="0"/>
            </a:endParaRPr>
          </a:p>
          <a:p>
            <a:pPr>
              <a:buNone/>
            </a:pPr>
            <a:endParaRPr lang="cs-CZ" sz="11200" dirty="0" smtClean="0">
              <a:latin typeface="Book Antiqua" pitchFamily="18" charset="0"/>
            </a:endParaRPr>
          </a:p>
          <a:p>
            <a:r>
              <a:rPr lang="cs-CZ" sz="9600" dirty="0" smtClean="0">
                <a:latin typeface="Book Antiqua" pitchFamily="18" charset="0"/>
              </a:rPr>
              <a:t>Konflikt začal zhruba roku 1947 a </a:t>
            </a:r>
          </a:p>
          <a:p>
            <a:pPr>
              <a:buNone/>
            </a:pPr>
            <a:r>
              <a:rPr lang="cs-CZ" sz="9600" dirty="0" smtClean="0">
                <a:latin typeface="Book Antiqua" pitchFamily="18" charset="0"/>
              </a:rPr>
              <a:t>	trval asi do zániku Sovětského </a:t>
            </a:r>
          </a:p>
          <a:p>
            <a:pPr>
              <a:buNone/>
            </a:pPr>
            <a:r>
              <a:rPr lang="cs-CZ" sz="9600" dirty="0" smtClean="0">
                <a:latin typeface="Book Antiqua" pitchFamily="18" charset="0"/>
              </a:rPr>
              <a:t>	svazu roku 1991.</a:t>
            </a:r>
          </a:p>
          <a:p>
            <a:pPr eaLnBrk="1"/>
            <a:endParaRPr lang="cs-CZ" sz="2500" dirty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100" dirty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13760" y="6189770"/>
            <a:ext cx="5702400" cy="683920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8404" y="3355399"/>
            <a:ext cx="3464733" cy="230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6720" cy="1061392"/>
          </a:xfrm>
        </p:spPr>
        <p:txBody>
          <a:bodyPr/>
          <a:lstStyle/>
          <a:p>
            <a:pPr eaLnBrk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Maďarské povstání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8"/>
            <a:ext cx="8226720" cy="394745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2800" dirty="0" smtClean="0">
                <a:latin typeface="Book Antiqua" pitchFamily="18" charset="0"/>
              </a:rPr>
              <a:t>V roce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1956</a:t>
            </a:r>
            <a:r>
              <a:rPr lang="cs-CZ" sz="2800" dirty="0" smtClean="0">
                <a:latin typeface="Book Antiqua" pitchFamily="18" charset="0"/>
              </a:rPr>
              <a:t> vypuklo v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Maďarsku povstání </a:t>
            </a:r>
            <a:r>
              <a:rPr lang="cs-CZ" sz="2800" dirty="0" smtClean="0">
                <a:latin typeface="Book Antiqua" pitchFamily="18" charset="0"/>
              </a:rPr>
              <a:t>–       - chtěli změnu režimu.</a:t>
            </a:r>
          </a:p>
          <a:p>
            <a:r>
              <a:rPr lang="cs-CZ" sz="2800" dirty="0" smtClean="0">
                <a:latin typeface="Book Antiqua" pitchFamily="18" charset="0"/>
              </a:rPr>
              <a:t>Zasáhl tam SSSR.</a:t>
            </a:r>
          </a:p>
          <a:p>
            <a:pPr>
              <a:buNone/>
            </a:pPr>
            <a:endParaRPr lang="cs-CZ" sz="800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</a:pPr>
            <a:r>
              <a:rPr lang="cs-CZ" sz="2800" dirty="0" smtClean="0">
                <a:latin typeface="Book Antiqua" pitchFamily="18" charset="0"/>
              </a:rPr>
              <a:t>Vůdci povstání byli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Book Antiqua" pitchFamily="18" charset="0"/>
              </a:rPr>
              <a:t>	popraveni.</a:t>
            </a:r>
            <a:endParaRPr lang="cs-CZ" sz="2800" dirty="0">
              <a:latin typeface="Book Antiqua" pitchFamily="18" charset="0"/>
            </a:endParaRPr>
          </a:p>
          <a:p>
            <a:pPr eaLnBrk="1"/>
            <a:endParaRPr lang="cs-CZ" sz="2500" dirty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100" dirty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13760" y="6189770"/>
            <a:ext cx="5702400" cy="683920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2685" y="2143116"/>
            <a:ext cx="4577873" cy="342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6720" cy="1061392"/>
          </a:xfrm>
        </p:spPr>
        <p:txBody>
          <a:bodyPr/>
          <a:lstStyle/>
          <a:p>
            <a:pPr eaLnBrk="1"/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Chruščovova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vláda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8"/>
            <a:ext cx="8226720" cy="394745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2800" dirty="0" smtClean="0">
                <a:latin typeface="Book Antiqua" pitchFamily="18" charset="0"/>
              </a:rPr>
              <a:t>V letech 1957 a 1961 hrozil </a:t>
            </a:r>
            <a:r>
              <a:rPr lang="cs-CZ" sz="2800" dirty="0" err="1" smtClean="0">
                <a:latin typeface="Book Antiqua" pitchFamily="18" charset="0"/>
              </a:rPr>
              <a:t>Chruščov</a:t>
            </a:r>
            <a:r>
              <a:rPr lang="cs-CZ" sz="2800" dirty="0" smtClean="0">
                <a:latin typeface="Book Antiqua" pitchFamily="18" charset="0"/>
              </a:rPr>
              <a:t> Západu jadernou zkázou. </a:t>
            </a:r>
          </a:p>
          <a:p>
            <a:pPr>
              <a:spcBef>
                <a:spcPts val="0"/>
              </a:spcBef>
            </a:pPr>
            <a:endParaRPr lang="cs-CZ" sz="400" dirty="0" smtClean="0">
              <a:latin typeface="Book Antiqua" pitchFamily="18" charset="0"/>
            </a:endParaRPr>
          </a:p>
          <a:p>
            <a:endParaRPr lang="cs-CZ" sz="400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</a:pPr>
            <a:r>
              <a:rPr lang="cs-CZ" sz="2800" dirty="0" smtClean="0">
                <a:latin typeface="Book Antiqua" pitchFamily="18" charset="0"/>
              </a:rPr>
              <a:t>Ve skutečnosti se spíše snažil o mírové soužití a věřil, že se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kapitalismus zhroutí sám</a:t>
            </a:r>
            <a:r>
              <a:rPr lang="cs-CZ" sz="2800" dirty="0" smtClean="0">
                <a:latin typeface="Book Antiqua" pitchFamily="18" charset="0"/>
              </a:rPr>
              <a:t>.</a:t>
            </a:r>
            <a:endParaRPr lang="cs-CZ" sz="2500" dirty="0">
              <a:latin typeface="Book Antiqua" pitchFamily="18" charset="0"/>
            </a:endParaRPr>
          </a:p>
          <a:p>
            <a:pPr eaLnBrk="1"/>
            <a:endParaRPr lang="cs-CZ" sz="2500" dirty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100" dirty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13760" y="6189770"/>
            <a:ext cx="5702400" cy="683920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1216" y="3544166"/>
            <a:ext cx="3720807" cy="209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6720" cy="1061392"/>
          </a:xfrm>
        </p:spPr>
        <p:txBody>
          <a:bodyPr/>
          <a:lstStyle/>
          <a:p>
            <a:pPr eaLnBrk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Třetí svět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8"/>
            <a:ext cx="8226720" cy="3947455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>
                <a:latin typeface="Book Antiqua" pitchFamily="18" charset="0"/>
              </a:rPr>
              <a:t>V 50. letech začala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dekolonizace</a:t>
            </a:r>
            <a:r>
              <a:rPr lang="cs-CZ" sz="2800" dirty="0" smtClean="0">
                <a:latin typeface="Book Antiqua" pitchFamily="18" charset="0"/>
              </a:rPr>
              <a:t> ve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Třetím světě</a:t>
            </a:r>
            <a:r>
              <a:rPr lang="cs-CZ" sz="2800" dirty="0" smtClean="0">
                <a:latin typeface="Book Antiqua" pitchFamily="18" charset="0"/>
              </a:rPr>
              <a:t>, USA a SSSR soupeřily o vliv v této oblasti.</a:t>
            </a:r>
          </a:p>
          <a:p>
            <a:r>
              <a:rPr lang="cs-CZ" sz="2800" dirty="0" smtClean="0">
                <a:latin typeface="Book Antiqua" pitchFamily="18" charset="0"/>
              </a:rPr>
              <a:t>Mnoho nových států v Asii, Africe a Latinské Americe se odmítalo přidat na stranu Sovětů nebo Západu, proto v roce 1961 vzniklo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Hnutí nezúčastněných zemí</a:t>
            </a:r>
            <a:r>
              <a:rPr lang="cs-CZ" sz="2800" dirty="0" smtClean="0">
                <a:latin typeface="Book Antiqua" pitchFamily="18" charset="0"/>
              </a:rPr>
              <a:t>.</a:t>
            </a:r>
            <a:endParaRPr lang="cs-CZ" sz="2500" dirty="0">
              <a:latin typeface="Book Antiqua" pitchFamily="18" charset="0"/>
            </a:endParaRPr>
          </a:p>
          <a:p>
            <a:pPr eaLnBrk="1"/>
            <a:endParaRPr lang="cs-CZ" sz="2500" dirty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>
              <a:buNone/>
            </a:pPr>
            <a:r>
              <a:rPr lang="cs-CZ" sz="1400" dirty="0" smtClean="0">
                <a:latin typeface="Book Antiqua" pitchFamily="18" charset="0"/>
              </a:rPr>
              <a:t>	Státy patřící do Hnutí nezúčastněných zemí </a:t>
            </a:r>
          </a:p>
          <a:p>
            <a:pPr eaLnBrk="1">
              <a:buNone/>
            </a:pPr>
            <a:r>
              <a:rPr lang="cs-CZ" sz="1400" dirty="0" smtClean="0">
                <a:latin typeface="Book Antiqua" pitchFamily="18" charset="0"/>
              </a:rPr>
              <a:t>	v roce 2005 (světle modré – bez plného členství). </a:t>
            </a:r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100" dirty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13760" y="6189770"/>
            <a:ext cx="5702400" cy="683920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5" y="3700897"/>
            <a:ext cx="4152274" cy="188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6720" cy="1061392"/>
          </a:xfrm>
        </p:spPr>
        <p:txBody>
          <a:bodyPr/>
          <a:lstStyle/>
          <a:p>
            <a:pPr eaLnBrk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Vesmírné závody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8"/>
            <a:ext cx="8226720" cy="394745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cs-CZ" sz="2800" dirty="0" smtClean="0">
                <a:latin typeface="Book Antiqua" pitchFamily="18" charset="0"/>
              </a:rPr>
              <a:t>V srpnu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1957</a:t>
            </a:r>
            <a:r>
              <a:rPr lang="cs-CZ" sz="2800" dirty="0" smtClean="0">
                <a:latin typeface="Book Antiqua" pitchFamily="18" charset="0"/>
              </a:rPr>
              <a:t> Sověti vypustili první mezikontinentální balistickou raketu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Book Antiqua" pitchFamily="18" charset="0"/>
              </a:rPr>
              <a:t>	a v říjnu vyslali na oběžnou dráhu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Book Antiqua" pitchFamily="18" charset="0"/>
              </a:rPr>
              <a:t>	první satelit –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Sputnik 1</a:t>
            </a:r>
            <a:r>
              <a:rPr lang="cs-CZ" sz="2800" dirty="0" smtClean="0">
                <a:latin typeface="Book Antiqua" pitchFamily="18" charset="0"/>
              </a:rPr>
              <a:t>.</a:t>
            </a:r>
          </a:p>
          <a:p>
            <a:pPr>
              <a:buNone/>
            </a:pPr>
            <a:endParaRPr lang="cs-CZ" sz="2800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</a:pPr>
            <a:r>
              <a:rPr lang="cs-CZ" sz="2800" dirty="0">
                <a:latin typeface="Book Antiqua" pitchFamily="18" charset="0"/>
              </a:rPr>
              <a:t>Z</a:t>
            </a:r>
            <a:r>
              <a:rPr lang="cs-CZ" sz="2800" dirty="0" smtClean="0">
                <a:latin typeface="Book Antiqua" pitchFamily="18" charset="0"/>
              </a:rPr>
              <a:t>ačaly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vesmírné závody</a:t>
            </a:r>
            <a:r>
              <a:rPr lang="cs-CZ" sz="2800" dirty="0" smtClean="0">
                <a:latin typeface="Book Antiqua" pitchFamily="18" charset="0"/>
              </a:rPr>
              <a:t>, které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Book Antiqua" pitchFamily="18" charset="0"/>
              </a:rPr>
              <a:t>	</a:t>
            </a:r>
            <a:r>
              <a:rPr lang="cs-CZ" sz="2800" dirty="0" smtClean="0">
                <a:latin typeface="Book Antiqua" pitchFamily="18" charset="0"/>
              </a:rPr>
              <a:t>vyvrcholily </a:t>
            </a:r>
            <a:r>
              <a:rPr lang="cs-CZ" sz="2800" dirty="0" smtClean="0">
                <a:latin typeface="Book Antiqua" pitchFamily="18" charset="0"/>
              </a:rPr>
              <a:t>přistáním </a:t>
            </a:r>
            <a:r>
              <a:rPr lang="cs-CZ" sz="2800" dirty="0" smtClean="0">
                <a:latin typeface="Book Antiqua" pitchFamily="18" charset="0"/>
              </a:rPr>
              <a:t>člověka</a:t>
            </a:r>
            <a:endParaRPr lang="cs-CZ" sz="2800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	</a:t>
            </a:r>
            <a:r>
              <a:rPr lang="cs-CZ" sz="2800" dirty="0" smtClean="0">
                <a:latin typeface="Book Antiqua" pitchFamily="18" charset="0"/>
              </a:rPr>
              <a:t>na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Měsíci</a:t>
            </a:r>
            <a:r>
              <a:rPr lang="cs-CZ" sz="2800" dirty="0" smtClean="0">
                <a:latin typeface="Book Antiqua" pitchFamily="18" charset="0"/>
              </a:rPr>
              <a:t>, kterého dosáhli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Book Antiqua" pitchFamily="18" charset="0"/>
              </a:rPr>
              <a:t>	</a:t>
            </a:r>
            <a:r>
              <a:rPr lang="cs-CZ" sz="2800" dirty="0" smtClean="0">
                <a:latin typeface="Book Antiqua" pitchFamily="18" charset="0"/>
              </a:rPr>
              <a:t>Američané </a:t>
            </a:r>
            <a:r>
              <a:rPr lang="cs-CZ" sz="2800" dirty="0" smtClean="0">
                <a:latin typeface="Book Antiqua" pitchFamily="18" charset="0"/>
              </a:rPr>
              <a:t>roku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1969</a:t>
            </a:r>
            <a:r>
              <a:rPr lang="cs-CZ" sz="2800" dirty="0" smtClean="0">
                <a:latin typeface="Book Antiqua" pitchFamily="18" charset="0"/>
              </a:rPr>
              <a:t>.</a:t>
            </a:r>
            <a:endParaRPr lang="cs-CZ" sz="2500" dirty="0">
              <a:latin typeface="Book Antiqua" pitchFamily="18" charset="0"/>
            </a:endParaRPr>
          </a:p>
          <a:p>
            <a:pPr eaLnBrk="1"/>
            <a:endParaRPr lang="cs-CZ" sz="2500" dirty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100" dirty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13760" y="6189770"/>
            <a:ext cx="5702400" cy="683920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8868" y="1643050"/>
            <a:ext cx="2285984" cy="166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76932" y="3714752"/>
            <a:ext cx="3165789" cy="192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6720" cy="106139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/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r>
              <a:rPr lang="cs-CZ" sz="49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Karibská krize</a:t>
            </a:r>
            <a:r>
              <a:rPr lang="cs-CZ" sz="4900" dirty="0" smtClean="0">
                <a:latin typeface="Book Antiqua" pitchFamily="18" charset="0"/>
              </a:rPr>
              <a:t/>
            </a:r>
            <a:br>
              <a:rPr lang="cs-CZ" sz="4900" dirty="0" smtClean="0">
                <a:latin typeface="Book Antiqua" pitchFamily="18" charset="0"/>
              </a:rPr>
            </a:br>
            <a:endParaRPr lang="cs-CZ" sz="4900" dirty="0" smtClean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8"/>
            <a:ext cx="8226720" cy="3947455"/>
          </a:xfrm>
        </p:spPr>
        <p:txBody>
          <a:bodyPr>
            <a:normAutofit fontScale="25000" lnSpcReduction="20000"/>
          </a:bodyPr>
          <a:lstStyle/>
          <a:p>
            <a:r>
              <a:rPr lang="cs-CZ" sz="9000" dirty="0" smtClean="0">
                <a:latin typeface="Book Antiqua" pitchFamily="18" charset="0"/>
              </a:rPr>
              <a:t>V</a:t>
            </a:r>
            <a:r>
              <a:rPr lang="cs-CZ" sz="9000" dirty="0">
                <a:latin typeface="Book Antiqua" pitchFamily="18" charset="0"/>
              </a:rPr>
              <a:t> roce </a:t>
            </a:r>
            <a:r>
              <a:rPr lang="cs-CZ" sz="9000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1959</a:t>
            </a:r>
            <a:r>
              <a:rPr lang="cs-CZ" sz="9000" dirty="0">
                <a:latin typeface="Book Antiqua" pitchFamily="18" charset="0"/>
              </a:rPr>
              <a:t> </a:t>
            </a:r>
            <a:r>
              <a:rPr lang="cs-CZ" sz="9000" dirty="0" smtClean="0">
                <a:latin typeface="Book Antiqua" pitchFamily="18" charset="0"/>
              </a:rPr>
              <a:t>získal moc na </a:t>
            </a:r>
            <a:r>
              <a:rPr lang="cs-CZ" sz="9000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Kubě </a:t>
            </a:r>
            <a:r>
              <a:rPr lang="cs-CZ" sz="9000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Fidel</a:t>
            </a:r>
            <a:r>
              <a:rPr lang="cs-CZ" sz="90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cs-CZ" sz="9000" dirty="0" err="1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Castro</a:t>
            </a:r>
            <a:r>
              <a:rPr lang="cs-CZ" sz="9000" dirty="0" smtClean="0">
                <a:latin typeface="Book Antiqua" pitchFamily="18" charset="0"/>
              </a:rPr>
              <a:t>.</a:t>
            </a:r>
          </a:p>
          <a:p>
            <a:pPr>
              <a:buNone/>
            </a:pPr>
            <a:r>
              <a:rPr lang="cs-CZ" sz="9000" dirty="0" smtClean="0">
                <a:latin typeface="Book Antiqua" pitchFamily="18" charset="0"/>
              </a:rPr>
              <a:t>	Zavedl </a:t>
            </a:r>
            <a:r>
              <a:rPr lang="cs-CZ" sz="9000" dirty="0">
                <a:latin typeface="Book Antiqua" pitchFamily="18" charset="0"/>
              </a:rPr>
              <a:t>komunistický </a:t>
            </a:r>
            <a:r>
              <a:rPr lang="cs-CZ" sz="9000" dirty="0" smtClean="0">
                <a:latin typeface="Book Antiqua" pitchFamily="18" charset="0"/>
              </a:rPr>
              <a:t>režim. </a:t>
            </a:r>
          </a:p>
          <a:p>
            <a:endParaRPr lang="cs-CZ" sz="5600" dirty="0" smtClean="0">
              <a:latin typeface="Book Antiqua" pitchFamily="18" charset="0"/>
            </a:endParaRPr>
          </a:p>
          <a:p>
            <a:r>
              <a:rPr lang="cs-CZ" sz="9000" dirty="0" smtClean="0">
                <a:latin typeface="Book Antiqua" pitchFamily="18" charset="0"/>
              </a:rPr>
              <a:t>V</a:t>
            </a:r>
            <a:r>
              <a:rPr lang="cs-CZ" sz="9000" dirty="0">
                <a:latin typeface="Book Antiqua" pitchFamily="18" charset="0"/>
              </a:rPr>
              <a:t> roce </a:t>
            </a:r>
            <a:r>
              <a:rPr lang="cs-CZ" sz="9000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1961</a:t>
            </a:r>
            <a:r>
              <a:rPr lang="cs-CZ" sz="9000" dirty="0">
                <a:latin typeface="Book Antiqua" pitchFamily="18" charset="0"/>
              </a:rPr>
              <a:t> zastavil protikomunistické </a:t>
            </a:r>
            <a:r>
              <a:rPr lang="cs-CZ" sz="9000" dirty="0" smtClean="0">
                <a:latin typeface="Book Antiqua" pitchFamily="18" charset="0"/>
              </a:rPr>
              <a:t>povstalce</a:t>
            </a:r>
          </a:p>
          <a:p>
            <a:pPr>
              <a:buNone/>
            </a:pPr>
            <a:r>
              <a:rPr lang="cs-CZ" sz="9000" dirty="0" smtClean="0">
                <a:latin typeface="Book Antiqua" pitchFamily="18" charset="0"/>
              </a:rPr>
              <a:t>	na </a:t>
            </a:r>
            <a:r>
              <a:rPr lang="cs-CZ" sz="9000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Playa </a:t>
            </a:r>
            <a:r>
              <a:rPr lang="cs-CZ" sz="9000" dirty="0" err="1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Girón</a:t>
            </a:r>
            <a:r>
              <a:rPr lang="cs-CZ" sz="9000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cs-CZ" sz="9000" dirty="0">
                <a:latin typeface="Book Antiqua" pitchFamily="18" charset="0"/>
              </a:rPr>
              <a:t>(Zátoka sviní). </a:t>
            </a:r>
            <a:endParaRPr lang="cs-CZ" sz="9000" dirty="0" smtClean="0">
              <a:latin typeface="Book Antiqua" pitchFamily="18" charset="0"/>
            </a:endParaRPr>
          </a:p>
          <a:p>
            <a:endParaRPr lang="cs-CZ" sz="5600" dirty="0" smtClean="0">
              <a:latin typeface="Book Antiqua" pitchFamily="18" charset="0"/>
            </a:endParaRPr>
          </a:p>
          <a:p>
            <a:r>
              <a:rPr lang="cs-CZ" sz="9000" dirty="0" smtClean="0">
                <a:latin typeface="Book Antiqua" pitchFamily="18" charset="0"/>
              </a:rPr>
              <a:t>SSSR </a:t>
            </a:r>
            <a:r>
              <a:rPr lang="cs-CZ" sz="9000" dirty="0">
                <a:latin typeface="Book Antiqua" pitchFamily="18" charset="0"/>
              </a:rPr>
              <a:t>rozmístil na Kubě </a:t>
            </a:r>
            <a:r>
              <a:rPr lang="cs-CZ" sz="9000" dirty="0" smtClean="0">
                <a:latin typeface="Book Antiqua" pitchFamily="18" charset="0"/>
              </a:rPr>
              <a:t>raketové zbraně </a:t>
            </a:r>
            <a:r>
              <a:rPr lang="cs-CZ" sz="9000" dirty="0">
                <a:latin typeface="Book Antiqua" pitchFamily="18" charset="0"/>
              </a:rPr>
              <a:t>– </a:t>
            </a:r>
            <a:endParaRPr lang="cs-CZ" sz="9000" dirty="0" smtClean="0">
              <a:latin typeface="Book Antiqua" pitchFamily="18" charset="0"/>
            </a:endParaRPr>
          </a:p>
          <a:p>
            <a:pPr>
              <a:buNone/>
            </a:pPr>
            <a:r>
              <a:rPr lang="cs-CZ" sz="9000" dirty="0" smtClean="0">
                <a:latin typeface="Book Antiqua" pitchFamily="18" charset="0"/>
              </a:rPr>
              <a:t>	- počátek </a:t>
            </a:r>
            <a:r>
              <a:rPr lang="cs-CZ" sz="9000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karibské krize </a:t>
            </a:r>
            <a:r>
              <a:rPr lang="cs-CZ" sz="9000" dirty="0" smtClean="0">
                <a:latin typeface="Book Antiqua" pitchFamily="18" charset="0"/>
              </a:rPr>
              <a:t>– hrozila atomová </a:t>
            </a:r>
          </a:p>
          <a:p>
            <a:pPr>
              <a:buNone/>
            </a:pPr>
            <a:r>
              <a:rPr lang="cs-CZ" sz="9000" dirty="0" smtClean="0">
                <a:latin typeface="Book Antiqua" pitchFamily="18" charset="0"/>
              </a:rPr>
              <a:t>	válka. </a:t>
            </a:r>
          </a:p>
          <a:p>
            <a:endParaRPr lang="cs-CZ" sz="5600" dirty="0" smtClean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  <a:p>
            <a:r>
              <a:rPr lang="cs-CZ" sz="90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J</a:t>
            </a:r>
            <a:r>
              <a:rPr lang="cs-CZ" sz="9000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. F. </a:t>
            </a:r>
            <a:r>
              <a:rPr lang="cs-CZ" sz="9000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Kennedy</a:t>
            </a:r>
            <a:r>
              <a:rPr lang="cs-CZ" sz="90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cs-CZ" sz="9000" dirty="0" smtClean="0">
                <a:latin typeface="Book Antiqua" pitchFamily="18" charset="0"/>
              </a:rPr>
              <a:t>se s </a:t>
            </a:r>
            <a:r>
              <a:rPr lang="cs-CZ" sz="9000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Chruščovem</a:t>
            </a:r>
            <a:r>
              <a:rPr lang="cs-CZ" sz="9000" dirty="0" smtClean="0">
                <a:latin typeface="Book Antiqua" pitchFamily="18" charset="0"/>
              </a:rPr>
              <a:t> nakonec </a:t>
            </a:r>
          </a:p>
          <a:p>
            <a:pPr>
              <a:buNone/>
            </a:pPr>
            <a:r>
              <a:rPr lang="cs-CZ" sz="9000" dirty="0" smtClean="0">
                <a:latin typeface="Book Antiqua" pitchFamily="18" charset="0"/>
              </a:rPr>
              <a:t>	</a:t>
            </a:r>
            <a:r>
              <a:rPr lang="cs-CZ" sz="9000" dirty="0" smtClean="0">
                <a:latin typeface="Book Antiqua" pitchFamily="18" charset="0"/>
              </a:rPr>
              <a:t>dohodl </a:t>
            </a:r>
            <a:r>
              <a:rPr lang="cs-CZ" sz="9000" dirty="0" smtClean="0">
                <a:latin typeface="Book Antiqua" pitchFamily="18" charset="0"/>
              </a:rPr>
              <a:t>- SSSR </a:t>
            </a:r>
            <a:r>
              <a:rPr lang="cs-CZ" sz="9000" dirty="0">
                <a:latin typeface="Book Antiqua" pitchFamily="18" charset="0"/>
              </a:rPr>
              <a:t>stáhl </a:t>
            </a:r>
            <a:r>
              <a:rPr lang="cs-CZ" sz="9000" dirty="0" smtClean="0">
                <a:latin typeface="Book Antiqua" pitchFamily="18" charset="0"/>
              </a:rPr>
              <a:t>rakety</a:t>
            </a:r>
            <a:r>
              <a:rPr lang="cs-CZ" sz="9000" dirty="0">
                <a:latin typeface="Book Antiqua" pitchFamily="18" charset="0"/>
              </a:rPr>
              <a:t>, USA slíbily </a:t>
            </a:r>
            <a:endParaRPr lang="cs-CZ" sz="9000" dirty="0" smtClean="0">
              <a:latin typeface="Book Antiqua" pitchFamily="18" charset="0"/>
            </a:endParaRPr>
          </a:p>
          <a:p>
            <a:pPr>
              <a:buNone/>
            </a:pPr>
            <a:r>
              <a:rPr lang="cs-CZ" sz="9000" dirty="0" smtClean="0">
                <a:latin typeface="Book Antiqua" pitchFamily="18" charset="0"/>
              </a:rPr>
              <a:t>	na </a:t>
            </a:r>
            <a:r>
              <a:rPr lang="cs-CZ" sz="9000" dirty="0">
                <a:latin typeface="Book Antiqua" pitchFamily="18" charset="0"/>
              </a:rPr>
              <a:t>Kubě </a:t>
            </a:r>
            <a:r>
              <a:rPr lang="cs-CZ" sz="9000" dirty="0" smtClean="0">
                <a:latin typeface="Book Antiqua" pitchFamily="18" charset="0"/>
              </a:rPr>
              <a:t>nezasahovat</a:t>
            </a:r>
            <a:r>
              <a:rPr lang="cs-CZ" sz="9000" dirty="0">
                <a:latin typeface="Book Antiqua" pitchFamily="18" charset="0"/>
              </a:rPr>
              <a:t>.</a:t>
            </a:r>
          </a:p>
          <a:p>
            <a:pPr>
              <a:buNone/>
            </a:pPr>
            <a:endParaRPr lang="cs-CZ" sz="2500" dirty="0">
              <a:latin typeface="Book Antiqua" pitchFamily="18" charset="0"/>
            </a:endParaRPr>
          </a:p>
          <a:p>
            <a:pPr eaLnBrk="1"/>
            <a:endParaRPr lang="cs-CZ" sz="2500" dirty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100" dirty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13760" y="6189770"/>
            <a:ext cx="5702400" cy="683920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7065" y="3643314"/>
            <a:ext cx="257766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1500174"/>
            <a:ext cx="1601768" cy="178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6720" cy="1061392"/>
          </a:xfrm>
        </p:spPr>
        <p:txBody>
          <a:bodyPr/>
          <a:lstStyle/>
          <a:p>
            <a:pPr eaLnBrk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Berlínská krize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8"/>
            <a:ext cx="8226720" cy="3947455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Book Antiqua" pitchFamily="18" charset="0"/>
              </a:rPr>
              <a:t>Z východního Německa do Západního utíkalo mnoho lidí – odliv inteligence.</a:t>
            </a:r>
          </a:p>
          <a:p>
            <a:pPr>
              <a:buNone/>
            </a:pPr>
            <a:endParaRPr lang="cs-CZ" sz="4000" dirty="0">
              <a:latin typeface="Book Antiqua" pitchFamily="18" charset="0"/>
            </a:endParaRPr>
          </a:p>
          <a:p>
            <a:pPr>
              <a:spcBef>
                <a:spcPts val="0"/>
              </a:spcBef>
            </a:pPr>
            <a:r>
              <a:rPr lang="cs-CZ" sz="2800" dirty="0" smtClean="0">
                <a:latin typeface="Book Antiqua" pitchFamily="18" charset="0"/>
              </a:rPr>
              <a:t>SSSR to chtěl zastavit - v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srpnu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	1961 </a:t>
            </a:r>
            <a:r>
              <a:rPr lang="cs-CZ" sz="2800" dirty="0" smtClean="0">
                <a:latin typeface="Book Antiqua" pitchFamily="18" charset="0"/>
              </a:rPr>
              <a:t>tak Východní Německo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Book Antiqua" pitchFamily="18" charset="0"/>
              </a:rPr>
              <a:t>	vztyčilo ostnatý drát, který byl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Book Antiqua" pitchFamily="18" charset="0"/>
              </a:rPr>
              <a:t>	přestavěn na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Berlínskou zeď </a:t>
            </a:r>
            <a:r>
              <a:rPr lang="cs-CZ" sz="2800" dirty="0" smtClean="0">
                <a:latin typeface="Book Antiqua" pitchFamily="18" charset="0"/>
              </a:rPr>
              <a:t>=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Book Antiqua" pitchFamily="18" charset="0"/>
              </a:rPr>
              <a:t>	= rozdělení Západu a Východu.</a:t>
            </a:r>
            <a:endParaRPr lang="cs-CZ" sz="2500" dirty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100" dirty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13760" y="6189770"/>
            <a:ext cx="5702400" cy="683920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2403" y="2143116"/>
            <a:ext cx="2479990" cy="174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41932" y="3942921"/>
            <a:ext cx="246514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6720" cy="1061392"/>
          </a:xfrm>
        </p:spPr>
        <p:txBody>
          <a:bodyPr/>
          <a:lstStyle/>
          <a:p>
            <a:pPr eaLnBrk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Invaze do Československa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8"/>
            <a:ext cx="8226720" cy="3947455"/>
          </a:xfrm>
        </p:spPr>
        <p:txBody>
          <a:bodyPr>
            <a:normAutofit fontScale="25000" lnSpcReduction="20000"/>
          </a:bodyPr>
          <a:lstStyle/>
          <a:p>
            <a:r>
              <a:rPr lang="cs-CZ" sz="10400" dirty="0" smtClean="0">
                <a:latin typeface="Book Antiqua" pitchFamily="18" charset="0"/>
              </a:rPr>
              <a:t>V roce </a:t>
            </a:r>
            <a:r>
              <a:rPr lang="cs-CZ" sz="10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1968</a:t>
            </a:r>
            <a:r>
              <a:rPr lang="cs-CZ" sz="10400" dirty="0" smtClean="0">
                <a:latin typeface="Book Antiqua" pitchFamily="18" charset="0"/>
              </a:rPr>
              <a:t> probíhalo v Československu </a:t>
            </a:r>
            <a:r>
              <a:rPr lang="cs-CZ" sz="10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Pražské jaro</a:t>
            </a:r>
            <a:r>
              <a:rPr lang="cs-CZ" sz="10400" dirty="0" smtClean="0">
                <a:latin typeface="Book Antiqua" pitchFamily="18" charset="0"/>
              </a:rPr>
              <a:t>.</a:t>
            </a:r>
          </a:p>
          <a:p>
            <a:pPr>
              <a:buNone/>
            </a:pPr>
            <a:endParaRPr lang="cs-CZ" sz="5600" dirty="0">
              <a:latin typeface="Book Antiqua" pitchFamily="18" charset="0"/>
            </a:endParaRPr>
          </a:p>
          <a:p>
            <a:pPr>
              <a:spcBef>
                <a:spcPts val="0"/>
              </a:spcBef>
            </a:pPr>
            <a:r>
              <a:rPr lang="cs-CZ" sz="10400" dirty="0" smtClean="0">
                <a:latin typeface="Book Antiqua" pitchFamily="18" charset="0"/>
              </a:rPr>
              <a:t>Sovětský svaz se situací v ČSSR</a:t>
            </a:r>
          </a:p>
          <a:p>
            <a:pPr>
              <a:spcBef>
                <a:spcPts val="0"/>
              </a:spcBef>
              <a:buNone/>
            </a:pPr>
            <a:r>
              <a:rPr lang="cs-CZ" sz="10400" dirty="0" smtClean="0">
                <a:latin typeface="Book Antiqua" pitchFamily="18" charset="0"/>
              </a:rPr>
              <a:t>	nesouhlasil a v </a:t>
            </a:r>
            <a:r>
              <a:rPr lang="cs-CZ" sz="10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srpnu 1968 </a:t>
            </a:r>
            <a:r>
              <a:rPr lang="cs-CZ" sz="10400" dirty="0" smtClean="0">
                <a:latin typeface="Book Antiqua" pitchFamily="18" charset="0"/>
              </a:rPr>
              <a:t>vstoupila </a:t>
            </a:r>
          </a:p>
          <a:p>
            <a:pPr>
              <a:spcBef>
                <a:spcPts val="0"/>
              </a:spcBef>
              <a:buNone/>
            </a:pPr>
            <a:r>
              <a:rPr lang="cs-CZ" sz="10400" dirty="0" smtClean="0">
                <a:latin typeface="Book Antiqua" pitchFamily="18" charset="0"/>
              </a:rPr>
              <a:t>	sovětská armáda spolu s dalšími vojsky</a:t>
            </a:r>
          </a:p>
          <a:p>
            <a:pPr>
              <a:spcBef>
                <a:spcPts val="0"/>
              </a:spcBef>
              <a:buNone/>
            </a:pPr>
            <a:r>
              <a:rPr lang="cs-CZ" sz="10400" dirty="0" smtClean="0">
                <a:latin typeface="Book Antiqua" pitchFamily="18" charset="0"/>
              </a:rPr>
              <a:t> 	Varšavské smlouvy do Československa.</a:t>
            </a:r>
          </a:p>
          <a:p>
            <a:pPr>
              <a:buNone/>
            </a:pPr>
            <a:endParaRPr lang="cs-CZ" sz="5600" dirty="0" smtClean="0">
              <a:latin typeface="Book Antiqua" pitchFamily="18" charset="0"/>
            </a:endParaRPr>
          </a:p>
          <a:p>
            <a:r>
              <a:rPr lang="cs-CZ" sz="10400" dirty="0" smtClean="0">
                <a:latin typeface="Book Antiqua" pitchFamily="18" charset="0"/>
              </a:rPr>
              <a:t>Pražské jaro bylo potlačeno.</a:t>
            </a:r>
          </a:p>
          <a:p>
            <a:endParaRPr lang="cs-CZ" sz="5600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</a:pPr>
            <a:r>
              <a:rPr lang="cs-CZ" sz="10400" dirty="0" smtClean="0">
                <a:latin typeface="Book Antiqua" pitchFamily="18" charset="0"/>
              </a:rPr>
              <a:t>Sovětská vojska v Československu </a:t>
            </a:r>
          </a:p>
          <a:p>
            <a:pPr>
              <a:spcBef>
                <a:spcPts val="0"/>
              </a:spcBef>
              <a:buNone/>
            </a:pPr>
            <a:r>
              <a:rPr lang="cs-CZ" sz="10400" dirty="0" smtClean="0">
                <a:latin typeface="Book Antiqua" pitchFamily="18" charset="0"/>
              </a:rPr>
              <a:t>	zůstala.</a:t>
            </a:r>
            <a:endParaRPr lang="cs-CZ" sz="10400" dirty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100" dirty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13760" y="6189770"/>
            <a:ext cx="5702400" cy="683920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2723" y="2071678"/>
            <a:ext cx="2298273" cy="17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68397" y="4071942"/>
            <a:ext cx="2286016" cy="161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6720" cy="1061392"/>
          </a:xfrm>
        </p:spPr>
        <p:txBody>
          <a:bodyPr/>
          <a:lstStyle/>
          <a:p>
            <a:pPr eaLnBrk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Vietnamská válka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8"/>
            <a:ext cx="8226720" cy="394745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Vietnamská válka (1964-1975)</a:t>
            </a:r>
          </a:p>
          <a:p>
            <a:pPr>
              <a:spcBef>
                <a:spcPts val="0"/>
              </a:spcBef>
            </a:pPr>
            <a:r>
              <a:rPr lang="cs-CZ" sz="2400" dirty="0" smtClean="0">
                <a:latin typeface="Book Antiqua" pitchFamily="18" charset="0"/>
              </a:rPr>
              <a:t>Byl to spor mezi severním a jižním Vietnamem.</a:t>
            </a:r>
          </a:p>
          <a:p>
            <a:pPr>
              <a:spcBef>
                <a:spcPts val="0"/>
              </a:spcBef>
            </a:pPr>
            <a:endParaRPr lang="cs-CZ" sz="800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</a:pPr>
            <a:r>
              <a:rPr lang="cs-CZ" sz="2400" dirty="0" smtClean="0">
                <a:latin typeface="Book Antiqua" pitchFamily="18" charset="0"/>
              </a:rPr>
              <a:t>USA se obávaly šíření komunismu do celého </a:t>
            </a:r>
          </a:p>
          <a:p>
            <a:pPr>
              <a:spcBef>
                <a:spcPts val="0"/>
              </a:spcBef>
              <a:buNone/>
            </a:pPr>
            <a:r>
              <a:rPr lang="cs-CZ" sz="2400" dirty="0" smtClean="0">
                <a:latin typeface="Book Antiqua" pitchFamily="18" charset="0"/>
              </a:rPr>
              <a:t>	Vietnamu.</a:t>
            </a:r>
          </a:p>
          <a:p>
            <a:pPr>
              <a:spcBef>
                <a:spcPts val="0"/>
              </a:spcBef>
              <a:buNone/>
            </a:pPr>
            <a:endParaRPr lang="cs-CZ" sz="800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</a:pPr>
            <a:r>
              <a:rPr lang="cs-CZ" sz="2400" dirty="0" smtClean="0">
                <a:latin typeface="Book Antiqua" pitchFamily="18" charset="0"/>
              </a:rPr>
              <a:t>Vietnamci vedli partyzánský boj v džungli. </a:t>
            </a:r>
          </a:p>
          <a:p>
            <a:pPr>
              <a:spcBef>
                <a:spcPts val="0"/>
              </a:spcBef>
            </a:pPr>
            <a:endParaRPr lang="cs-CZ" sz="800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</a:pPr>
            <a:r>
              <a:rPr lang="cs-CZ" sz="2400" dirty="0" smtClean="0">
                <a:latin typeface="Book Antiqua" pitchFamily="18" charset="0"/>
              </a:rPr>
              <a:t>Američané proti válce protestovali. </a:t>
            </a:r>
          </a:p>
          <a:p>
            <a:pPr>
              <a:spcBef>
                <a:spcPts val="0"/>
              </a:spcBef>
            </a:pPr>
            <a:endParaRPr lang="cs-CZ" sz="800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</a:pPr>
            <a:r>
              <a:rPr lang="cs-CZ" sz="2400" dirty="0" smtClean="0">
                <a:latin typeface="Book Antiqua" pitchFamily="18" charset="0"/>
              </a:rPr>
              <a:t>V roce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1973</a:t>
            </a:r>
            <a:r>
              <a:rPr lang="cs-CZ" sz="2400" dirty="0" smtClean="0">
                <a:latin typeface="Book Antiqua" pitchFamily="18" charset="0"/>
              </a:rPr>
              <a:t> bylo uzavřeno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příměří</a:t>
            </a:r>
            <a:r>
              <a:rPr lang="cs-CZ" sz="2400" dirty="0" smtClean="0">
                <a:latin typeface="Book Antiqua" pitchFamily="18" charset="0"/>
              </a:rPr>
              <a:t>, USA </a:t>
            </a:r>
          </a:p>
          <a:p>
            <a:pPr>
              <a:spcBef>
                <a:spcPts val="0"/>
              </a:spcBef>
              <a:buNone/>
            </a:pPr>
            <a:r>
              <a:rPr lang="cs-CZ" sz="2400" dirty="0" smtClean="0">
                <a:latin typeface="Book Antiqua" pitchFamily="18" charset="0"/>
              </a:rPr>
              <a:t>	se stáhly. </a:t>
            </a:r>
          </a:p>
          <a:p>
            <a:pPr>
              <a:spcBef>
                <a:spcPts val="0"/>
              </a:spcBef>
              <a:buNone/>
            </a:pPr>
            <a:endParaRPr lang="cs-CZ" sz="800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</a:pPr>
            <a:r>
              <a:rPr lang="cs-CZ" sz="2400" dirty="0" smtClean="0">
                <a:latin typeface="Book Antiqua" pitchFamily="18" charset="0"/>
              </a:rPr>
              <a:t>V roce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1975</a:t>
            </a:r>
            <a:r>
              <a:rPr lang="cs-CZ" sz="2400" dirty="0" smtClean="0">
                <a:latin typeface="Book Antiqua" pitchFamily="18" charset="0"/>
              </a:rPr>
              <a:t> byl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Vietnam</a:t>
            </a:r>
            <a:r>
              <a:rPr lang="cs-CZ" sz="2400" dirty="0" smtClean="0">
                <a:latin typeface="Book Antiqua" pitchFamily="18" charset="0"/>
              </a:rPr>
              <a:t> komunisty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sjednocen</a:t>
            </a:r>
            <a:r>
              <a:rPr lang="cs-CZ" sz="2400" dirty="0" smtClean="0">
                <a:latin typeface="Book Antiqua" pitchFamily="18" charset="0"/>
              </a:rPr>
              <a:t>.</a:t>
            </a:r>
            <a:r>
              <a:rPr lang="cs-CZ" sz="2400" dirty="0" smtClean="0"/>
              <a:t> </a:t>
            </a:r>
          </a:p>
          <a:p>
            <a:pPr>
              <a:spcBef>
                <a:spcPts val="0"/>
              </a:spcBef>
            </a:pPr>
            <a:endParaRPr lang="cs-CZ" sz="2400" dirty="0">
              <a:latin typeface="Book Antiqua" pitchFamily="18" charset="0"/>
            </a:endParaRPr>
          </a:p>
          <a:p>
            <a:pPr eaLnBrk="1">
              <a:spcBef>
                <a:spcPts val="0"/>
              </a:spcBef>
            </a:pPr>
            <a:endParaRPr lang="cs-CZ" sz="2400" dirty="0">
              <a:latin typeface="Book Antiqua" pitchFamily="18" charset="0"/>
            </a:endParaRPr>
          </a:p>
          <a:p>
            <a:pPr eaLnBrk="1">
              <a:spcBef>
                <a:spcPts val="0"/>
              </a:spcBef>
              <a:buFont typeface="Wingdings" charset="2"/>
              <a:buNone/>
            </a:pPr>
            <a:endParaRPr lang="cs-CZ" sz="2400" dirty="0" smtClean="0"/>
          </a:p>
          <a:p>
            <a:pPr eaLnBrk="1">
              <a:spcBef>
                <a:spcPts val="0"/>
              </a:spcBef>
            </a:pPr>
            <a:endParaRPr lang="cs-CZ" sz="2400" dirty="0" smtClean="0"/>
          </a:p>
          <a:p>
            <a:pPr eaLnBrk="1">
              <a:spcBef>
                <a:spcPts val="0"/>
              </a:spcBef>
            </a:pPr>
            <a:endParaRPr lang="cs-CZ" sz="2400" dirty="0" smtClean="0"/>
          </a:p>
          <a:p>
            <a:pPr eaLnBrk="1">
              <a:spcBef>
                <a:spcPts val="0"/>
              </a:spcBef>
              <a:buFont typeface="Wingdings" charset="2"/>
              <a:buNone/>
            </a:pPr>
            <a:endParaRPr lang="cs-CZ" sz="2400" dirty="0"/>
          </a:p>
          <a:p>
            <a:pPr algn="ctr" eaLnBrk="1">
              <a:spcBef>
                <a:spcPts val="0"/>
              </a:spcBef>
              <a:buFont typeface="Wingdings" charset="2"/>
              <a:buNone/>
            </a:pPr>
            <a:endParaRPr lang="cs-CZ" sz="2400" dirty="0"/>
          </a:p>
          <a:p>
            <a:pPr algn="ctr" eaLnBrk="1">
              <a:spcBef>
                <a:spcPts val="0"/>
              </a:spcBef>
              <a:buFont typeface="Wingdings" charset="2"/>
              <a:buNone/>
            </a:pPr>
            <a:endParaRPr lang="cs-CZ" sz="2400" dirty="0"/>
          </a:p>
          <a:p>
            <a:pPr algn="ctr" eaLnBrk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Wingdings" charset="2"/>
              <a:buNone/>
            </a:pPr>
            <a:endParaRPr lang="cs-CZ" sz="2400" dirty="0"/>
          </a:p>
          <a:p>
            <a:pPr eaLnBrk="1">
              <a:spcBef>
                <a:spcPts val="0"/>
              </a:spcBef>
              <a:buFont typeface="Wingdings" charset="2"/>
              <a:buNone/>
            </a:pPr>
            <a:endParaRPr lang="cs-CZ" sz="2400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13760" y="6189770"/>
            <a:ext cx="5702400" cy="683920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4071943"/>
            <a:ext cx="187475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78939" y="1643050"/>
            <a:ext cx="1668076" cy="215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6720" cy="1061392"/>
          </a:xfrm>
        </p:spPr>
        <p:txBody>
          <a:bodyPr/>
          <a:lstStyle/>
          <a:p>
            <a:pPr eaLnBrk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Smlouvy o zbrojení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428736"/>
            <a:ext cx="8226720" cy="4214842"/>
          </a:xfrm>
        </p:spPr>
        <p:txBody>
          <a:bodyPr>
            <a:normAutofit fontScale="25000" lnSpcReduction="20000"/>
          </a:bodyPr>
          <a:lstStyle/>
          <a:p>
            <a:r>
              <a:rPr lang="cs-CZ" sz="9600" dirty="0" smtClean="0">
                <a:latin typeface="Book Antiqua" pitchFamily="18" charset="0"/>
              </a:rPr>
              <a:t>Na konci 60. let došlo ke sblížení USA s Čínou.</a:t>
            </a:r>
          </a:p>
          <a:p>
            <a:pPr>
              <a:buNone/>
            </a:pPr>
            <a:endParaRPr lang="cs-CZ" sz="14400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</a:pPr>
            <a:r>
              <a:rPr lang="cs-CZ" sz="9600" dirty="0" smtClean="0">
                <a:latin typeface="Book Antiqua" pitchFamily="18" charset="0"/>
              </a:rPr>
              <a:t>V 70. letech navštívil </a:t>
            </a:r>
            <a:r>
              <a:rPr lang="cs-CZ" sz="9600" dirty="0" err="1" smtClean="0">
                <a:latin typeface="Book Antiqua" pitchFamily="18" charset="0"/>
              </a:rPr>
              <a:t>Nixon</a:t>
            </a:r>
            <a:r>
              <a:rPr lang="cs-CZ" sz="9600" dirty="0" smtClean="0">
                <a:latin typeface="Book Antiqua" pitchFamily="18" charset="0"/>
              </a:rPr>
              <a:t> SSSR. S Brežněvem</a:t>
            </a:r>
          </a:p>
          <a:p>
            <a:pPr>
              <a:spcBef>
                <a:spcPts val="0"/>
              </a:spcBef>
              <a:buNone/>
            </a:pPr>
            <a:r>
              <a:rPr lang="cs-CZ" sz="9600" dirty="0" smtClean="0">
                <a:latin typeface="Book Antiqua" pitchFamily="18" charset="0"/>
              </a:rPr>
              <a:t>	vedl </a:t>
            </a:r>
            <a:r>
              <a:rPr lang="cs-CZ" sz="96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Rozhovory o omezení strategických zbraní</a:t>
            </a:r>
            <a:r>
              <a:rPr lang="cs-CZ" sz="9600" dirty="0" smtClean="0">
                <a:latin typeface="Book Antiqua" pitchFamily="18" charset="0"/>
              </a:rPr>
              <a:t>.</a:t>
            </a:r>
          </a:p>
          <a:p>
            <a:pPr>
              <a:spcBef>
                <a:spcPts val="0"/>
              </a:spcBef>
              <a:buNone/>
            </a:pPr>
            <a:endParaRPr lang="cs-CZ" sz="5600" dirty="0" smtClean="0">
              <a:latin typeface="Book Antiqua" pitchFamily="18" charset="0"/>
            </a:endParaRPr>
          </a:p>
          <a:p>
            <a:pPr>
              <a:buNone/>
            </a:pPr>
            <a:endParaRPr lang="cs-CZ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</a:pPr>
            <a:r>
              <a:rPr lang="cs-CZ" sz="9600" dirty="0" smtClean="0">
                <a:latin typeface="Book Antiqua" pitchFamily="18" charset="0"/>
              </a:rPr>
              <a:t>Byly uzavřeny smlouvy - </a:t>
            </a:r>
            <a:r>
              <a:rPr lang="cs-CZ" sz="96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SALT I</a:t>
            </a:r>
            <a:r>
              <a:rPr lang="cs-CZ" sz="9600" dirty="0" smtClean="0">
                <a:latin typeface="Book Antiqua" pitchFamily="18" charset="0"/>
              </a:rPr>
              <a:t> (o omezení zbraní), </a:t>
            </a:r>
            <a:r>
              <a:rPr lang="cs-CZ" sz="96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ABM</a:t>
            </a:r>
            <a:r>
              <a:rPr lang="cs-CZ" sz="9600" dirty="0" smtClean="0">
                <a:latin typeface="Book Antiqua" pitchFamily="18" charset="0"/>
              </a:rPr>
              <a:t> (o omezeních systémů antibalistických raket použitých proti raketovým </a:t>
            </a:r>
          </a:p>
          <a:p>
            <a:pPr>
              <a:spcBef>
                <a:spcPts val="0"/>
              </a:spcBef>
              <a:buNone/>
            </a:pPr>
            <a:r>
              <a:rPr lang="cs-CZ" sz="9600" dirty="0" smtClean="0">
                <a:latin typeface="Book Antiqua" pitchFamily="18" charset="0"/>
              </a:rPr>
              <a:t>	nukleárním zbraním) a </a:t>
            </a:r>
            <a:r>
              <a:rPr lang="cs-CZ" sz="96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SALT II </a:t>
            </a:r>
          </a:p>
          <a:p>
            <a:pPr>
              <a:spcBef>
                <a:spcPts val="0"/>
              </a:spcBef>
              <a:buNone/>
            </a:pPr>
            <a:r>
              <a:rPr lang="cs-CZ" sz="96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	</a:t>
            </a:r>
            <a:r>
              <a:rPr lang="cs-CZ" sz="9600" dirty="0" smtClean="0">
                <a:latin typeface="Book Antiqua" pitchFamily="18" charset="0"/>
              </a:rPr>
              <a:t>(o omezení či zakázání vývoje</a:t>
            </a:r>
          </a:p>
          <a:p>
            <a:pPr>
              <a:spcBef>
                <a:spcPts val="0"/>
              </a:spcBef>
              <a:buNone/>
            </a:pPr>
            <a:r>
              <a:rPr lang="cs-CZ" sz="9600" dirty="0" smtClean="0">
                <a:latin typeface="Book Antiqua" pitchFamily="18" charset="0"/>
              </a:rPr>
              <a:t>	některých druhů balistických raket </a:t>
            </a:r>
          </a:p>
          <a:p>
            <a:pPr>
              <a:spcBef>
                <a:spcPts val="0"/>
              </a:spcBef>
              <a:buNone/>
            </a:pPr>
            <a:r>
              <a:rPr lang="cs-CZ" sz="9600" dirty="0" smtClean="0">
                <a:latin typeface="Book Antiqua" pitchFamily="18" charset="0"/>
              </a:rPr>
              <a:t>	s jadernými hlavicemi).</a:t>
            </a:r>
            <a:endParaRPr lang="cs-CZ" sz="9600" dirty="0">
              <a:latin typeface="Book Antiqua" pitchFamily="18" charset="0"/>
            </a:endParaRPr>
          </a:p>
          <a:p>
            <a:pPr eaLnBrk="1">
              <a:buNone/>
            </a:pPr>
            <a:endParaRPr lang="cs-CZ" sz="2500" dirty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r>
              <a:rPr lang="cs-CZ" sz="5600" dirty="0" smtClean="0">
                <a:latin typeface="Book Antiqua" pitchFamily="18" charset="0"/>
              </a:rPr>
              <a:t>			                Ford s Brežněvem podepisují SALT I.</a:t>
            </a:r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100" dirty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13760" y="6189770"/>
            <a:ext cx="5702400" cy="683920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9908" y="3827755"/>
            <a:ext cx="273145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1285860"/>
            <a:ext cx="1184575" cy="107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6720" cy="106139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/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r>
              <a:rPr lang="cs-CZ" sz="49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Druhá studená válka (1979–85)</a:t>
            </a:r>
            <a:br>
              <a:rPr lang="cs-CZ" sz="49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endParaRPr lang="cs-CZ" sz="4900" dirty="0" smtClean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8"/>
            <a:ext cx="8226720" cy="3947455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</a:pPr>
            <a:r>
              <a:rPr lang="cs-CZ" sz="10400" dirty="0" smtClean="0">
                <a:latin typeface="Book Antiqua" pitchFamily="18" charset="0"/>
              </a:rPr>
              <a:t>Je to období návratu napětí do vztahu Sovětského svazu s USA.</a:t>
            </a:r>
          </a:p>
          <a:p>
            <a:pPr>
              <a:spcBef>
                <a:spcPts val="0"/>
              </a:spcBef>
            </a:pPr>
            <a:endParaRPr lang="cs-CZ" sz="12800" dirty="0">
              <a:latin typeface="Book Antiqua" pitchFamily="18" charset="0"/>
            </a:endParaRPr>
          </a:p>
          <a:p>
            <a:pPr eaLnBrk="1">
              <a:spcBef>
                <a:spcPts val="0"/>
              </a:spcBef>
            </a:pPr>
            <a:r>
              <a:rPr lang="cs-CZ" sz="10400" dirty="0" smtClean="0">
                <a:latin typeface="Book Antiqua" pitchFamily="18" charset="0"/>
              </a:rPr>
              <a:t>Jedním z důvodů opětovného </a:t>
            </a:r>
          </a:p>
          <a:p>
            <a:pPr eaLnBrk="1">
              <a:spcBef>
                <a:spcPts val="0"/>
              </a:spcBef>
              <a:buNone/>
            </a:pPr>
            <a:r>
              <a:rPr lang="cs-CZ" sz="10400" dirty="0" smtClean="0">
                <a:latin typeface="Book Antiqua" pitchFamily="18" charset="0"/>
              </a:rPr>
              <a:t>	ochlazení vztahů mezi velmocemi</a:t>
            </a:r>
          </a:p>
          <a:p>
            <a:pPr eaLnBrk="1">
              <a:spcBef>
                <a:spcPts val="0"/>
              </a:spcBef>
              <a:buNone/>
            </a:pPr>
            <a:r>
              <a:rPr lang="cs-CZ" sz="10400" dirty="0" smtClean="0">
                <a:latin typeface="Book Antiqua" pitchFamily="18" charset="0"/>
              </a:rPr>
              <a:t>	byl zásah sovětských vojsk </a:t>
            </a:r>
          </a:p>
          <a:p>
            <a:pPr eaLnBrk="1">
              <a:spcBef>
                <a:spcPts val="0"/>
              </a:spcBef>
              <a:buNone/>
            </a:pPr>
            <a:r>
              <a:rPr lang="cs-CZ" sz="10400" dirty="0" smtClean="0">
                <a:latin typeface="Book Antiqua" pitchFamily="18" charset="0"/>
              </a:rPr>
              <a:t>	v </a:t>
            </a:r>
            <a:r>
              <a:rPr lang="cs-CZ" sz="10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Afghánistánu</a:t>
            </a:r>
            <a:r>
              <a:rPr lang="cs-CZ" sz="10400" dirty="0" smtClean="0">
                <a:latin typeface="Book Antiqua" pitchFamily="18" charset="0"/>
              </a:rPr>
              <a:t>.</a:t>
            </a:r>
          </a:p>
          <a:p>
            <a:pPr eaLnBrk="1">
              <a:spcBef>
                <a:spcPts val="0"/>
              </a:spcBef>
              <a:buNone/>
            </a:pPr>
            <a:endParaRPr lang="cs-CZ" sz="16000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</a:pPr>
            <a:r>
              <a:rPr lang="cs-CZ" sz="10400" dirty="0" smtClean="0">
                <a:latin typeface="Book Antiqua" pitchFamily="18" charset="0"/>
              </a:rPr>
              <a:t>Spory vyvolala i </a:t>
            </a:r>
            <a:r>
              <a:rPr lang="cs-CZ" sz="104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Íránská islámská revoluce </a:t>
            </a:r>
            <a:r>
              <a:rPr lang="cs-CZ" sz="10400" dirty="0" smtClean="0">
                <a:latin typeface="Book Antiqua" pitchFamily="18" charset="0"/>
              </a:rPr>
              <a:t>a sestřelení amerického </a:t>
            </a:r>
            <a:r>
              <a:rPr lang="cs-CZ" sz="10400" dirty="0" err="1" smtClean="0">
                <a:latin typeface="Book Antiqua" pitchFamily="18" charset="0"/>
              </a:rPr>
              <a:t>Boeingu</a:t>
            </a:r>
            <a:r>
              <a:rPr lang="cs-CZ" sz="10400" dirty="0" smtClean="0">
                <a:latin typeface="Book Antiqua" pitchFamily="18" charset="0"/>
              </a:rPr>
              <a:t> 747 v sovětském vzdušném prostoru.</a:t>
            </a:r>
            <a:endParaRPr lang="cs-CZ" sz="10400" dirty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100" dirty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13760" y="6189770"/>
            <a:ext cx="5702400" cy="683920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6180" y="2571744"/>
            <a:ext cx="2799459" cy="175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6720" cy="1061392"/>
          </a:xfrm>
        </p:spPr>
        <p:txBody>
          <a:bodyPr/>
          <a:lstStyle/>
          <a:p>
            <a:pPr eaLnBrk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Situace po 2. světové válce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8"/>
            <a:ext cx="8226720" cy="394745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cs-CZ" sz="3000" dirty="0" smtClean="0">
                <a:latin typeface="Book Antiqua" pitchFamily="18" charset="0"/>
              </a:rPr>
              <a:t>SSSR a USA patřily v druhé světové válce mezi Spojence, neshodly se </a:t>
            </a:r>
            <a:r>
              <a:rPr lang="cs-CZ" sz="3000" dirty="0" smtClean="0">
                <a:latin typeface="Book Antiqua" pitchFamily="18" charset="0"/>
              </a:rPr>
              <a:t>                                         však v </a:t>
            </a:r>
            <a:r>
              <a:rPr lang="cs-CZ" sz="3000" dirty="0" smtClean="0">
                <a:latin typeface="Book Antiqua" pitchFamily="18" charset="0"/>
              </a:rPr>
              <a:t>názorech na uspořádání </a:t>
            </a:r>
          </a:p>
          <a:p>
            <a:pPr>
              <a:spcBef>
                <a:spcPts val="0"/>
              </a:spcBef>
              <a:buNone/>
            </a:pPr>
            <a:r>
              <a:rPr lang="cs-CZ" sz="3000" dirty="0" smtClean="0">
                <a:latin typeface="Book Antiqua" pitchFamily="18" charset="0"/>
              </a:rPr>
              <a:t>	poválečného světa.</a:t>
            </a:r>
          </a:p>
          <a:p>
            <a:pPr>
              <a:spcBef>
                <a:spcPts val="0"/>
              </a:spcBef>
              <a:buNone/>
            </a:pPr>
            <a:endParaRPr lang="cs-CZ" sz="3000" dirty="0">
              <a:latin typeface="Book Antiqua" pitchFamily="18" charset="0"/>
            </a:endParaRPr>
          </a:p>
          <a:p>
            <a:pPr>
              <a:spcBef>
                <a:spcPts val="0"/>
              </a:spcBef>
            </a:pPr>
            <a:r>
              <a:rPr lang="cs-CZ" sz="3000" dirty="0" smtClean="0">
                <a:latin typeface="Book Antiqua" pitchFamily="18" charset="0"/>
              </a:rPr>
              <a:t>Okupované Německo si </a:t>
            </a:r>
            <a:endParaRPr lang="cs-CZ" sz="3000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cs-CZ" sz="3000" dirty="0" smtClean="0">
                <a:latin typeface="Book Antiqua" pitchFamily="18" charset="0"/>
              </a:rPr>
              <a:t>	</a:t>
            </a:r>
            <a:r>
              <a:rPr lang="cs-CZ" sz="3000" dirty="0" smtClean="0">
                <a:latin typeface="Book Antiqua" pitchFamily="18" charset="0"/>
              </a:rPr>
              <a:t>Sovětský svaz</a:t>
            </a:r>
            <a:r>
              <a:rPr lang="cs-CZ" sz="3000" dirty="0" smtClean="0">
                <a:latin typeface="Book Antiqua" pitchFamily="18" charset="0"/>
              </a:rPr>
              <a:t>, Spojené státy, </a:t>
            </a:r>
            <a:endParaRPr lang="cs-CZ" sz="3000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cs-CZ" sz="3000" dirty="0" smtClean="0">
                <a:latin typeface="Book Antiqua" pitchFamily="18" charset="0"/>
              </a:rPr>
              <a:t>	</a:t>
            </a:r>
            <a:r>
              <a:rPr lang="cs-CZ" sz="3000" dirty="0" smtClean="0">
                <a:latin typeface="Book Antiqua" pitchFamily="18" charset="0"/>
              </a:rPr>
              <a:t>Velká Británie a </a:t>
            </a:r>
            <a:r>
              <a:rPr lang="cs-CZ" sz="3000" dirty="0" smtClean="0">
                <a:latin typeface="Book Antiqua" pitchFamily="18" charset="0"/>
              </a:rPr>
              <a:t>Francie </a:t>
            </a:r>
            <a:endParaRPr lang="cs-CZ" sz="3000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cs-CZ" sz="3000" dirty="0" smtClean="0">
                <a:latin typeface="Book Antiqua" pitchFamily="18" charset="0"/>
              </a:rPr>
              <a:t>	</a:t>
            </a:r>
            <a:r>
              <a:rPr lang="cs-CZ" sz="3000" dirty="0" smtClean="0">
                <a:latin typeface="Book Antiqua" pitchFamily="18" charset="0"/>
              </a:rPr>
              <a:t>rozdělily </a:t>
            </a:r>
            <a:r>
              <a:rPr lang="cs-CZ" sz="3000" dirty="0" smtClean="0">
                <a:latin typeface="Book Antiqua" pitchFamily="18" charset="0"/>
              </a:rPr>
              <a:t>na čtyři </a:t>
            </a:r>
            <a:r>
              <a:rPr lang="cs-CZ" sz="3000" dirty="0" smtClean="0">
                <a:latin typeface="Book Antiqua" pitchFamily="18" charset="0"/>
              </a:rPr>
              <a:t>okupační </a:t>
            </a:r>
            <a:r>
              <a:rPr lang="cs-CZ" sz="3000" dirty="0" smtClean="0">
                <a:latin typeface="Book Antiqua" pitchFamily="18" charset="0"/>
              </a:rPr>
              <a:t>zóny.</a:t>
            </a:r>
            <a:endParaRPr lang="cs-CZ" sz="3000" dirty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100" dirty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13760" y="6189770"/>
            <a:ext cx="5702400" cy="683920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5705" y="2182518"/>
            <a:ext cx="259389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6720" cy="1061392"/>
          </a:xfrm>
        </p:spPr>
        <p:txBody>
          <a:bodyPr/>
          <a:lstStyle/>
          <a:p>
            <a:pPr eaLnBrk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Politika M. S.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Gorbačova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8"/>
            <a:ext cx="8226720" cy="3947455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lang="cs-CZ" sz="3000" dirty="0" smtClean="0">
                <a:latin typeface="Book Antiqua" pitchFamily="18" charset="0"/>
              </a:rPr>
              <a:t>V roce </a:t>
            </a:r>
            <a:r>
              <a:rPr lang="cs-CZ" sz="30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1985</a:t>
            </a:r>
            <a:r>
              <a:rPr lang="cs-CZ" sz="3000" dirty="0" smtClean="0">
                <a:latin typeface="Book Antiqua" pitchFamily="18" charset="0"/>
              </a:rPr>
              <a:t> se generálním tajemníkem ÚV KSSS stal </a:t>
            </a:r>
            <a:r>
              <a:rPr lang="cs-CZ" sz="3000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Michail</a:t>
            </a:r>
            <a:r>
              <a:rPr lang="cs-CZ" sz="30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cs-CZ" sz="3000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Sergejevič</a:t>
            </a:r>
            <a:r>
              <a:rPr lang="cs-CZ" sz="30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cs-CZ" sz="3000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Gorbačov</a:t>
            </a:r>
            <a:r>
              <a:rPr lang="cs-CZ" sz="3000" dirty="0" smtClean="0">
                <a:latin typeface="Book Antiqua" pitchFamily="18" charset="0"/>
              </a:rPr>
              <a:t>.</a:t>
            </a:r>
          </a:p>
          <a:p>
            <a:pPr>
              <a:spcBef>
                <a:spcPts val="0"/>
              </a:spcBef>
            </a:pPr>
            <a:endParaRPr lang="cs-CZ" sz="1500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</a:pPr>
            <a:r>
              <a:rPr lang="cs-CZ" sz="3000" dirty="0" smtClean="0">
                <a:latin typeface="Book Antiqua" pitchFamily="18" charset="0"/>
              </a:rPr>
              <a:t>Sovětská ekonomika stagnovala.</a:t>
            </a:r>
          </a:p>
          <a:p>
            <a:pPr>
              <a:spcBef>
                <a:spcPts val="0"/>
              </a:spcBef>
            </a:pPr>
            <a:endParaRPr lang="cs-CZ" sz="1500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</a:pPr>
            <a:r>
              <a:rPr lang="cs-CZ" sz="3000" dirty="0" err="1" smtClean="0">
                <a:latin typeface="Book Antiqua" pitchFamily="18" charset="0"/>
              </a:rPr>
              <a:t>Gorbačov</a:t>
            </a:r>
            <a:r>
              <a:rPr lang="cs-CZ" sz="3000" dirty="0" smtClean="0">
                <a:latin typeface="Book Antiqua" pitchFamily="18" charset="0"/>
              </a:rPr>
              <a:t> přestal se zbrojením, </a:t>
            </a:r>
          </a:p>
          <a:p>
            <a:pPr>
              <a:spcBef>
                <a:spcPts val="0"/>
              </a:spcBef>
              <a:buNone/>
            </a:pPr>
            <a:r>
              <a:rPr lang="cs-CZ" sz="3000" dirty="0" smtClean="0">
                <a:latin typeface="Book Antiqua" pitchFamily="18" charset="0"/>
              </a:rPr>
              <a:t>	chtěl nastartovat sovětskou </a:t>
            </a:r>
          </a:p>
          <a:p>
            <a:pPr>
              <a:spcBef>
                <a:spcPts val="0"/>
              </a:spcBef>
              <a:buNone/>
            </a:pPr>
            <a:r>
              <a:rPr lang="cs-CZ" sz="3000" dirty="0" smtClean="0">
                <a:latin typeface="Book Antiqua" pitchFamily="18" charset="0"/>
              </a:rPr>
              <a:t>	ekonomiku.</a:t>
            </a:r>
          </a:p>
          <a:p>
            <a:pPr>
              <a:spcBef>
                <a:spcPts val="0"/>
              </a:spcBef>
              <a:buNone/>
            </a:pPr>
            <a:endParaRPr lang="cs-CZ" sz="1500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cs-CZ" sz="900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</a:pPr>
            <a:r>
              <a:rPr lang="cs-CZ" sz="3000" dirty="0" smtClean="0">
                <a:latin typeface="Book Antiqua" pitchFamily="18" charset="0"/>
              </a:rPr>
              <a:t>Zavedl soubor ekonomických reforem zvaný </a:t>
            </a:r>
            <a:r>
              <a:rPr lang="cs-CZ" sz="30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perestrojka </a:t>
            </a:r>
            <a:r>
              <a:rPr lang="cs-CZ" sz="3000" dirty="0" smtClean="0">
                <a:latin typeface="Book Antiqua" pitchFamily="18" charset="0"/>
              </a:rPr>
              <a:t>neboli přestavba = povolila soukromé podnikání a zakládání podniků se zahraniční účastí.</a:t>
            </a:r>
            <a:endParaRPr lang="cs-CZ" sz="3000" dirty="0">
              <a:latin typeface="Book Antiqua" pitchFamily="18" charset="0"/>
            </a:endParaRPr>
          </a:p>
          <a:p>
            <a:pPr eaLnBrk="1"/>
            <a:endParaRPr lang="cs-CZ" sz="2500" dirty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100" dirty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13760" y="6189770"/>
            <a:ext cx="5702400" cy="683920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1346" y="2043968"/>
            <a:ext cx="232425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6720" cy="1061392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Politika M. S. </a:t>
            </a:r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Gorbačova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500174"/>
            <a:ext cx="8226720" cy="405160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dirty="0" smtClean="0">
                <a:latin typeface="Book Antiqua" pitchFamily="18" charset="0"/>
              </a:rPr>
              <a:t>Zavedl i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glasnosť</a:t>
            </a:r>
            <a:r>
              <a:rPr lang="cs-CZ" sz="2800" dirty="0" smtClean="0">
                <a:latin typeface="Book Antiqua" pitchFamily="18" charset="0"/>
              </a:rPr>
              <a:t> = otevřenost, která zvýšila svobodu tisku a transparentnost státních institucí.</a:t>
            </a:r>
          </a:p>
          <a:p>
            <a:pPr>
              <a:spcBef>
                <a:spcPts val="0"/>
              </a:spcBef>
            </a:pPr>
            <a:endParaRPr lang="cs-CZ" sz="1400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</a:pPr>
            <a:r>
              <a:rPr lang="cs-CZ" sz="2800" dirty="0" smtClean="0">
                <a:latin typeface="Book Antiqua" pitchFamily="18" charset="0"/>
              </a:rPr>
              <a:t>Také došlo k většímu sblížení se Západem.</a:t>
            </a:r>
          </a:p>
          <a:p>
            <a:pPr>
              <a:spcBef>
                <a:spcPts val="0"/>
              </a:spcBef>
            </a:pPr>
            <a:endParaRPr lang="cs-CZ" sz="1400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</a:pPr>
            <a:r>
              <a:rPr lang="cs-CZ" sz="2800" dirty="0" smtClean="0">
                <a:latin typeface="Book Antiqua" pitchFamily="18" charset="0"/>
              </a:rPr>
              <a:t>V roce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1987</a:t>
            </a:r>
            <a:r>
              <a:rPr lang="cs-CZ" sz="2800" dirty="0" smtClean="0">
                <a:latin typeface="Book Antiqua" pitchFamily="18" charset="0"/>
              </a:rPr>
              <a:t> </a:t>
            </a:r>
            <a:r>
              <a:rPr lang="cs-CZ" sz="2800" dirty="0" err="1" smtClean="0">
                <a:latin typeface="Book Antiqua" pitchFamily="18" charset="0"/>
              </a:rPr>
              <a:t>Regan</a:t>
            </a:r>
            <a:r>
              <a:rPr lang="cs-CZ" sz="2800" dirty="0" smtClean="0">
                <a:latin typeface="Book Antiqua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Book Antiqua" pitchFamily="18" charset="0"/>
              </a:rPr>
              <a:t>	s </a:t>
            </a:r>
            <a:r>
              <a:rPr lang="cs-CZ" sz="2800" dirty="0" err="1" smtClean="0">
                <a:latin typeface="Book Antiqua" pitchFamily="18" charset="0"/>
              </a:rPr>
              <a:t>Gorbačovem</a:t>
            </a:r>
            <a:r>
              <a:rPr lang="cs-CZ" sz="2800" dirty="0" smtClean="0">
                <a:latin typeface="Book Antiqua" pitchFamily="18" charset="0"/>
              </a:rPr>
              <a:t> uzavřeli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	Smlouvy o likvidaci raket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	středního a krátkého doletu</a:t>
            </a:r>
            <a:r>
              <a:rPr lang="cs-CZ" sz="2800" dirty="0" smtClean="0">
                <a:latin typeface="Book Antiqua" pitchFamily="18" charset="0"/>
              </a:rPr>
              <a:t>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13760" y="6189770"/>
            <a:ext cx="5702400" cy="683920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6458" y="3533352"/>
            <a:ext cx="3218582" cy="214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6720" cy="1061392"/>
          </a:xfrm>
        </p:spPr>
        <p:txBody>
          <a:bodyPr>
            <a:normAutofit fontScale="90000"/>
          </a:bodyPr>
          <a:lstStyle/>
          <a:p>
            <a:r>
              <a:rPr lang="cs-CZ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/>
            </a:r>
            <a:br>
              <a:rPr lang="cs-CZ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r>
              <a:rPr lang="cs-CZ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Pád Berlínské zdi</a:t>
            </a:r>
            <a:br>
              <a:rPr lang="cs-CZ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endParaRPr lang="cs-CZ" dirty="0" smtClean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8"/>
            <a:ext cx="8226720" cy="394745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2800" dirty="0" smtClean="0">
                <a:latin typeface="Book Antiqua" pitchFamily="18" charset="0"/>
              </a:rPr>
              <a:t>Roku 1988 povolil </a:t>
            </a:r>
            <a:r>
              <a:rPr lang="cs-CZ" sz="2800" dirty="0" err="1" smtClean="0">
                <a:latin typeface="Book Antiqua" pitchFamily="18" charset="0"/>
              </a:rPr>
              <a:t>Gorbačov</a:t>
            </a:r>
            <a:r>
              <a:rPr lang="cs-CZ" sz="2800" dirty="0" smtClean="0">
                <a:latin typeface="Book Antiqua" pitchFamily="18" charset="0"/>
              </a:rPr>
              <a:t> státům východní Evropy rozhodovat o své vlastní vnitřní politice.</a:t>
            </a:r>
          </a:p>
          <a:p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9. listopadu 1989 </a:t>
            </a:r>
            <a:r>
              <a:rPr lang="cs-CZ" sz="2800" dirty="0" smtClean="0">
                <a:latin typeface="Book Antiqua" pitchFamily="18" charset="0"/>
              </a:rPr>
              <a:t>padla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Berlínská zeď</a:t>
            </a:r>
            <a:r>
              <a:rPr lang="cs-CZ" sz="2800" dirty="0" smtClean="0">
                <a:latin typeface="Book Antiqua" pitchFamily="18" charset="0"/>
              </a:rPr>
              <a:t>.</a:t>
            </a:r>
            <a:endParaRPr lang="cs-CZ" sz="2800" dirty="0">
              <a:latin typeface="Book Antiqua" pitchFamily="18" charset="0"/>
            </a:endParaRPr>
          </a:p>
          <a:p>
            <a:pPr eaLnBrk="1"/>
            <a:endParaRPr lang="cs-CZ" sz="2800" dirty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100" dirty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13760" y="6189770"/>
            <a:ext cx="5702400" cy="683920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1758" y="3071810"/>
            <a:ext cx="4143372" cy="259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6970" y="3071810"/>
            <a:ext cx="3398747" cy="257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6720" cy="1061392"/>
          </a:xfrm>
        </p:spPr>
        <p:txBody>
          <a:bodyPr/>
          <a:lstStyle/>
          <a:p>
            <a:pPr eaLnBrk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Konec SSSR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8"/>
            <a:ext cx="8226720" cy="394745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2800" dirty="0" smtClean="0">
                <a:latin typeface="Book Antiqua" pitchFamily="18" charset="0"/>
              </a:rPr>
              <a:t>Na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podzim </a:t>
            </a:r>
            <a:r>
              <a:rPr lang="cs-CZ" sz="2800" dirty="0" smtClean="0">
                <a:latin typeface="Book Antiqua" pitchFamily="18" charset="0"/>
              </a:rPr>
              <a:t>roku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1989</a:t>
            </a:r>
            <a:r>
              <a:rPr lang="cs-CZ" sz="2800" dirty="0" smtClean="0">
                <a:latin typeface="Book Antiqua" pitchFamily="18" charset="0"/>
              </a:rPr>
              <a:t> začaly ve východním bloku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revoluce</a:t>
            </a:r>
            <a:r>
              <a:rPr lang="cs-CZ" sz="2800" dirty="0" smtClean="0">
                <a:latin typeface="Book Antiqua" pitchFamily="18" charset="0"/>
              </a:rPr>
              <a:t> - Polsko, Maďarsko, Československo, Bulharsko a Rumunsko svrhly komunistickou vládu.</a:t>
            </a:r>
          </a:p>
          <a:p>
            <a:pPr>
              <a:buNone/>
            </a:pPr>
            <a:endParaRPr lang="cs-CZ" sz="2800" dirty="0">
              <a:latin typeface="Book Antiqua" pitchFamily="18" charset="0"/>
            </a:endParaRPr>
          </a:p>
          <a:p>
            <a:pPr>
              <a:spcBef>
                <a:spcPts val="0"/>
              </a:spcBef>
            </a:pPr>
            <a:r>
              <a:rPr lang="cs-CZ" sz="2800" dirty="0" smtClean="0">
                <a:latin typeface="Book Antiqua" pitchFamily="18" charset="0"/>
              </a:rPr>
              <a:t>Dne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25. prosince 1991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	</a:t>
            </a:r>
            <a:r>
              <a:rPr lang="cs-CZ" sz="2800" dirty="0" smtClean="0">
                <a:latin typeface="Book Antiqua" pitchFamily="18" charset="0"/>
              </a:rPr>
              <a:t>byl oznámen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rozpad </a:t>
            </a:r>
          </a:p>
          <a:p>
            <a:pPr eaLnBrk="1">
              <a:spcBef>
                <a:spcPts val="0"/>
              </a:spcBef>
              <a:buNone/>
            </a:pP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	Sovětského svazu</a:t>
            </a:r>
            <a:r>
              <a:rPr lang="cs-CZ" sz="2800" dirty="0" smtClean="0">
                <a:latin typeface="Book Antiqua" pitchFamily="18" charset="0"/>
              </a:rPr>
              <a:t>.</a:t>
            </a:r>
            <a:endParaRPr lang="cs-CZ" sz="2800" dirty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100" dirty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13760" y="6189770"/>
            <a:ext cx="5702400" cy="683920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002535"/>
            <a:ext cx="4191008" cy="261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6720" cy="1061392"/>
          </a:xfrm>
        </p:spPr>
        <p:txBody>
          <a:bodyPr/>
          <a:lstStyle/>
          <a:p>
            <a:pPr eaLnBrk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Konec studené války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8"/>
            <a:ext cx="8226720" cy="394745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3. prosince 1989 </a:t>
            </a:r>
            <a:r>
              <a:rPr lang="cs-CZ" sz="2800" dirty="0" smtClean="0">
                <a:latin typeface="Book Antiqua" pitchFamily="18" charset="0"/>
              </a:rPr>
              <a:t>na konferenci na Maltě oznámil </a:t>
            </a:r>
            <a:r>
              <a:rPr lang="cs-CZ" sz="2800" dirty="0" err="1" smtClean="0">
                <a:latin typeface="Book Antiqua" pitchFamily="18" charset="0"/>
              </a:rPr>
              <a:t>Gorbačov</a:t>
            </a:r>
            <a:r>
              <a:rPr lang="cs-CZ" sz="2800" dirty="0" smtClean="0">
                <a:latin typeface="Book Antiqua" pitchFamily="18" charset="0"/>
              </a:rPr>
              <a:t> a </a:t>
            </a:r>
            <a:r>
              <a:rPr lang="cs-CZ" sz="2800" dirty="0" err="1" smtClean="0">
                <a:latin typeface="Book Antiqua" pitchFamily="18" charset="0"/>
              </a:rPr>
              <a:t>George</a:t>
            </a:r>
            <a:r>
              <a:rPr lang="cs-CZ" sz="2800" dirty="0" smtClean="0">
                <a:latin typeface="Book Antiqua" pitchFamily="18" charset="0"/>
              </a:rPr>
              <a:t> H. W. Bush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konec studené války</a:t>
            </a:r>
            <a:r>
              <a:rPr lang="cs-CZ" sz="2800" dirty="0" smtClean="0">
                <a:latin typeface="Book Antiqua" pitchFamily="18" charset="0"/>
              </a:rPr>
              <a:t>.</a:t>
            </a:r>
            <a:endParaRPr lang="cs-CZ" sz="2500" dirty="0">
              <a:latin typeface="Book Antiqua" pitchFamily="18" charset="0"/>
            </a:endParaRPr>
          </a:p>
          <a:p>
            <a:pPr eaLnBrk="1"/>
            <a:endParaRPr lang="cs-CZ" sz="2500" dirty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100" dirty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13760" y="6189770"/>
            <a:ext cx="5702400" cy="683920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5208" y="2954481"/>
            <a:ext cx="3500462" cy="261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/>
          <a:srcRect t="2841" b="568"/>
          <a:stretch>
            <a:fillRect/>
          </a:stretch>
        </p:blipFill>
        <p:spPr bwMode="auto">
          <a:xfrm>
            <a:off x="928662" y="3143248"/>
            <a:ext cx="377568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6720" cy="1061392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Zdroje informací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500174"/>
            <a:ext cx="8226720" cy="4123047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cs-CZ" sz="6800" dirty="0" smtClean="0">
                <a:latin typeface="Book Antiqua" pitchFamily="18" charset="0"/>
              </a:rPr>
              <a:t>Kohoutková, H., </a:t>
            </a:r>
            <a:r>
              <a:rPr lang="cs-CZ" sz="6800" dirty="0" err="1" smtClean="0">
                <a:latin typeface="Book Antiqua" pitchFamily="18" charset="0"/>
              </a:rPr>
              <a:t>Komsová</a:t>
            </a:r>
            <a:r>
              <a:rPr lang="cs-CZ" sz="6800" dirty="0" smtClean="0">
                <a:latin typeface="Book Antiqua" pitchFamily="18" charset="0"/>
              </a:rPr>
              <a:t>, M.: </a:t>
            </a:r>
            <a:r>
              <a:rPr lang="cs-CZ" sz="6800" i="1" dirty="0" smtClean="0">
                <a:latin typeface="Book Antiqua" pitchFamily="18" charset="0"/>
              </a:rPr>
              <a:t>Dějepis na dlani</a:t>
            </a:r>
            <a:r>
              <a:rPr lang="cs-CZ" sz="6800" dirty="0" smtClean="0">
                <a:latin typeface="Book Antiqua" pitchFamily="18" charset="0"/>
              </a:rPr>
              <a:t>. 2. </a:t>
            </a:r>
            <a:r>
              <a:rPr lang="cs-CZ" sz="6800" dirty="0" err="1" smtClean="0">
                <a:latin typeface="Book Antiqua" pitchFamily="18" charset="0"/>
              </a:rPr>
              <a:t>vyd</a:t>
            </a:r>
            <a:r>
              <a:rPr lang="cs-CZ" sz="6800" dirty="0" smtClean="0">
                <a:latin typeface="Book Antiqua" pitchFamily="18" charset="0"/>
              </a:rPr>
              <a:t>. Olomouc: </a:t>
            </a:r>
            <a:r>
              <a:rPr lang="cs-CZ" sz="6800" dirty="0" err="1" smtClean="0">
                <a:latin typeface="Book Antiqua" pitchFamily="18" charset="0"/>
              </a:rPr>
              <a:t>Rubico</a:t>
            </a:r>
            <a:r>
              <a:rPr lang="cs-CZ" sz="6800" dirty="0" smtClean="0">
                <a:latin typeface="Book Antiqua" pitchFamily="18" charset="0"/>
              </a:rPr>
              <a:t>, 2007.   s. 256. ISBN 80-7346-065-3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cs-CZ" sz="6800" dirty="0" err="1" smtClean="0">
                <a:latin typeface="Book Antiqua" pitchFamily="18" charset="0"/>
              </a:rPr>
              <a:t>Sochrová</a:t>
            </a:r>
            <a:r>
              <a:rPr lang="cs-CZ" sz="6800" dirty="0" smtClean="0">
                <a:latin typeface="Book Antiqua" pitchFamily="18" charset="0"/>
              </a:rPr>
              <a:t>, M.: </a:t>
            </a:r>
            <a:r>
              <a:rPr lang="cs-CZ" sz="6800" i="1" dirty="0" smtClean="0">
                <a:latin typeface="Book Antiqua" pitchFamily="18" charset="0"/>
              </a:rPr>
              <a:t>Dějepis II. v kostce</a:t>
            </a:r>
            <a:r>
              <a:rPr lang="cs-CZ" sz="6800" dirty="0" smtClean="0">
                <a:latin typeface="Book Antiqua" pitchFamily="18" charset="0"/>
              </a:rPr>
              <a:t>. 2. </a:t>
            </a:r>
            <a:r>
              <a:rPr lang="cs-CZ" sz="6800" dirty="0" err="1" smtClean="0">
                <a:latin typeface="Book Antiqua" pitchFamily="18" charset="0"/>
              </a:rPr>
              <a:t>vyd</a:t>
            </a:r>
            <a:r>
              <a:rPr lang="cs-CZ" sz="6800" dirty="0" smtClean="0">
                <a:latin typeface="Book Antiqua" pitchFamily="18" charset="0"/>
              </a:rPr>
              <a:t>. Havlíčkův Brod: Fragment, 2002. s. 160.                 ISBN 80-7200-339-9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cs-CZ" sz="6800" dirty="0" smtClean="0">
                <a:latin typeface="Book Antiqua" pitchFamily="18" charset="0"/>
              </a:rPr>
              <a:t>Bělina, P., Havel, P., Kučera, J., P., Láník, J., Míšková, A., Pilát, V.: </a:t>
            </a:r>
            <a:r>
              <a:rPr lang="cs-CZ" sz="6800" i="1" dirty="0" smtClean="0">
                <a:latin typeface="Book Antiqua" pitchFamily="18" charset="0"/>
              </a:rPr>
              <a:t>Dějiny evropské civilizace II.</a:t>
            </a:r>
            <a:r>
              <a:rPr lang="cs-CZ" sz="6800" dirty="0" smtClean="0">
                <a:latin typeface="Book Antiqua" pitchFamily="18" charset="0"/>
              </a:rPr>
              <a:t> 4. </a:t>
            </a:r>
            <a:r>
              <a:rPr lang="cs-CZ" sz="6800" dirty="0" err="1" smtClean="0">
                <a:latin typeface="Book Antiqua" pitchFamily="18" charset="0"/>
              </a:rPr>
              <a:t>vyd</a:t>
            </a:r>
            <a:r>
              <a:rPr lang="cs-CZ" sz="6800" dirty="0" smtClean="0">
                <a:latin typeface="Book Antiqua" pitchFamily="18" charset="0"/>
              </a:rPr>
              <a:t>. Praha: Paseka, 2002. s. 328. ISBN 80-7185-473-5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endParaRPr lang="cs-CZ" sz="6800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cs-CZ" sz="6800" dirty="0" smtClean="0">
                <a:latin typeface="Book Antiqua" pitchFamily="18" charset="0"/>
              </a:rPr>
              <a:t>Elektronické odkazy: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cs-CZ" sz="6800" dirty="0" err="1" smtClean="0">
                <a:latin typeface="Book Antiqua" pitchFamily="18" charset="0"/>
              </a:rPr>
              <a:t>Wikipedie</a:t>
            </a:r>
            <a:r>
              <a:rPr lang="cs-CZ" sz="6800" dirty="0" smtClean="0">
                <a:latin typeface="Book Antiqua" pitchFamily="18" charset="0"/>
              </a:rPr>
              <a:t>, otevřená encyklopedie – http://cs.wikipedia.org/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cs-CZ" sz="6800" dirty="0" smtClean="0">
                <a:latin typeface="Book Antiqua" pitchFamily="18" charset="0"/>
              </a:rPr>
              <a:t>Historie lidstva - http://www.</a:t>
            </a:r>
            <a:r>
              <a:rPr lang="cs-CZ" sz="6800" dirty="0" err="1" smtClean="0">
                <a:latin typeface="Book Antiqua" pitchFamily="18" charset="0"/>
              </a:rPr>
              <a:t>ucebnice</a:t>
            </a:r>
            <a:r>
              <a:rPr lang="cs-CZ" sz="6800" dirty="0" smtClean="0">
                <a:latin typeface="Book Antiqua" pitchFamily="18" charset="0"/>
              </a:rPr>
              <a:t>-</a:t>
            </a:r>
            <a:r>
              <a:rPr lang="cs-CZ" sz="6800" dirty="0" err="1" smtClean="0">
                <a:latin typeface="Book Antiqua" pitchFamily="18" charset="0"/>
              </a:rPr>
              <a:t>dejepisu.ic.cz</a:t>
            </a:r>
            <a:endParaRPr lang="cs-CZ" sz="6800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cs-CZ" sz="6800" dirty="0" smtClean="0">
                <a:latin typeface="Book Antiqua" pitchFamily="18" charset="0"/>
              </a:rPr>
              <a:t>Dějepis.</a:t>
            </a:r>
            <a:r>
              <a:rPr lang="cs-CZ" sz="6800" dirty="0" err="1" smtClean="0">
                <a:latin typeface="Book Antiqua" pitchFamily="18" charset="0"/>
              </a:rPr>
              <a:t>com</a:t>
            </a:r>
            <a:r>
              <a:rPr lang="cs-CZ" sz="6800" dirty="0" smtClean="0">
                <a:latin typeface="Book Antiqua" pitchFamily="18" charset="0"/>
              </a:rPr>
              <a:t> - http://www.</a:t>
            </a:r>
            <a:r>
              <a:rPr lang="cs-CZ" sz="6800" dirty="0" err="1" smtClean="0">
                <a:latin typeface="Book Antiqua" pitchFamily="18" charset="0"/>
              </a:rPr>
              <a:t>dejepis.com</a:t>
            </a:r>
            <a:endParaRPr lang="cs-CZ" sz="6800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cs-CZ" sz="6800" dirty="0" smtClean="0">
                <a:latin typeface="Book Antiqua" pitchFamily="18" charset="0"/>
              </a:rPr>
              <a:t>Moderní dějiny - http://www.</a:t>
            </a:r>
            <a:r>
              <a:rPr lang="cs-CZ" sz="6800" dirty="0" err="1" smtClean="0">
                <a:latin typeface="Book Antiqua" pitchFamily="18" charset="0"/>
              </a:rPr>
              <a:t>moderni</a:t>
            </a:r>
            <a:r>
              <a:rPr lang="cs-CZ" sz="6800" dirty="0" smtClean="0">
                <a:latin typeface="Book Antiqua" pitchFamily="18" charset="0"/>
              </a:rPr>
              <a:t>-</a:t>
            </a:r>
            <a:r>
              <a:rPr lang="cs-CZ" sz="6800" dirty="0" err="1" smtClean="0">
                <a:latin typeface="Book Antiqua" pitchFamily="18" charset="0"/>
              </a:rPr>
              <a:t>dejiny.cz</a:t>
            </a:r>
            <a:endParaRPr lang="cs-CZ" sz="6800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cs-CZ" sz="6800" dirty="0" smtClean="0">
                <a:latin typeface="Book Antiqua" pitchFamily="18" charset="0"/>
              </a:rPr>
              <a:t>Obrázková část – http://www.</a:t>
            </a:r>
            <a:r>
              <a:rPr lang="cs-CZ" sz="6800" dirty="0" err="1" smtClean="0">
                <a:latin typeface="Book Antiqua" pitchFamily="18" charset="0"/>
              </a:rPr>
              <a:t>google.cz</a:t>
            </a:r>
            <a:r>
              <a:rPr lang="cs-CZ" sz="6800" dirty="0" smtClean="0">
                <a:latin typeface="Book Antiqua" pitchFamily="18" charset="0"/>
              </a:rPr>
              <a:t>/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cs-CZ" sz="2500" dirty="0">
              <a:latin typeface="Book Antiqua" pitchFamily="18" charset="0"/>
            </a:endParaRPr>
          </a:p>
          <a:p>
            <a:pPr eaLnBrk="1"/>
            <a:endParaRPr lang="cs-CZ" sz="2500" dirty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100" dirty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13760" y="6189770"/>
            <a:ext cx="5702400" cy="683920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6720" cy="1061392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Situace po 2. světové válce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8"/>
            <a:ext cx="8226720" cy="39474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dirty="0" smtClean="0">
                <a:latin typeface="Book Antiqua" pitchFamily="18" charset="0"/>
              </a:rPr>
              <a:t>Na konci války vytvořil Sovětský svaz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východní blok </a:t>
            </a:r>
            <a:r>
              <a:rPr lang="cs-CZ" sz="2800" dirty="0" smtClean="0">
                <a:latin typeface="Book Antiqua" pitchFamily="18" charset="0"/>
              </a:rPr>
              <a:t>zabráním několika zemí –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Book Antiqua" pitchFamily="18" charset="0"/>
              </a:rPr>
              <a:t>	-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svazových republik</a:t>
            </a:r>
            <a:r>
              <a:rPr lang="cs-CZ" sz="2800" dirty="0" smtClean="0">
                <a:latin typeface="Book Antiqua" pitchFamily="18" charset="0"/>
              </a:rPr>
              <a:t>. </a:t>
            </a:r>
          </a:p>
          <a:p>
            <a:pPr>
              <a:spcBef>
                <a:spcPts val="0"/>
              </a:spcBef>
              <a:buNone/>
            </a:pPr>
            <a:endParaRPr lang="cs-CZ" sz="2800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</a:pPr>
            <a:r>
              <a:rPr lang="cs-CZ" sz="2800" dirty="0" smtClean="0">
                <a:latin typeface="Book Antiqua" pitchFamily="18" charset="0"/>
              </a:rPr>
              <a:t>Mezi nimi bylo východní Polsko,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Book Antiqua" pitchFamily="18" charset="0"/>
              </a:rPr>
              <a:t>	Lotyšsko, Estonsko, Litva, část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Book Antiqua" pitchFamily="18" charset="0"/>
              </a:rPr>
              <a:t>	východního Finska a východní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Book Antiqua" pitchFamily="18" charset="0"/>
              </a:rPr>
              <a:t>	Rumunsko.</a:t>
            </a:r>
            <a:endParaRPr lang="cs-CZ" sz="2500" dirty="0">
              <a:latin typeface="Book Antiqua" pitchFamily="18" charset="0"/>
            </a:endParaRPr>
          </a:p>
          <a:p>
            <a:pPr eaLnBrk="1"/>
            <a:endParaRPr lang="cs-CZ" sz="2500" dirty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100" dirty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13760" y="6189770"/>
            <a:ext cx="5702400" cy="683920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5" y="2428868"/>
            <a:ext cx="2915483" cy="321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6720" cy="1061392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Situace po 2. světové válce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8"/>
            <a:ext cx="8226720" cy="3947455"/>
          </a:xfrm>
        </p:spPr>
        <p:txBody>
          <a:bodyPr>
            <a:normAutofit fontScale="77500" lnSpcReduction="20000"/>
          </a:bodyPr>
          <a:lstStyle/>
          <a:p>
            <a:r>
              <a:rPr lang="cs-CZ" sz="3100" dirty="0" smtClean="0">
                <a:latin typeface="Book Antiqua" pitchFamily="18" charset="0"/>
              </a:rPr>
              <a:t>Východoevropské státy, které Sověti osvobodili od nacistů, byly k východnímu bloku připojeny jako </a:t>
            </a:r>
            <a:r>
              <a:rPr lang="cs-CZ" sz="31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satelitní státy</a:t>
            </a:r>
            <a:r>
              <a:rPr lang="cs-CZ" sz="3100" dirty="0" smtClean="0">
                <a:latin typeface="Book Antiqua" pitchFamily="18" charset="0"/>
              </a:rPr>
              <a:t>. </a:t>
            </a:r>
          </a:p>
          <a:p>
            <a:endParaRPr lang="cs-CZ" sz="1200" dirty="0" smtClean="0">
              <a:latin typeface="Book Antiqua" pitchFamily="18" charset="0"/>
            </a:endParaRPr>
          </a:p>
          <a:p>
            <a:r>
              <a:rPr lang="cs-CZ" sz="3100" dirty="0" smtClean="0">
                <a:latin typeface="Book Antiqua" pitchFamily="18" charset="0"/>
              </a:rPr>
              <a:t>Patřily </a:t>
            </a:r>
            <a:r>
              <a:rPr lang="cs-CZ" sz="3100" dirty="0" smtClean="0">
                <a:latin typeface="Book Antiqua" pitchFamily="18" charset="0"/>
              </a:rPr>
              <a:t>tam: Německá demokratická</a:t>
            </a:r>
          </a:p>
          <a:p>
            <a:pPr>
              <a:buNone/>
            </a:pPr>
            <a:r>
              <a:rPr lang="cs-CZ" sz="3100" dirty="0" smtClean="0">
                <a:latin typeface="Book Antiqua" pitchFamily="18" charset="0"/>
              </a:rPr>
              <a:t>	republika, Polská lidová republika, </a:t>
            </a:r>
          </a:p>
          <a:p>
            <a:pPr>
              <a:buNone/>
            </a:pPr>
            <a:r>
              <a:rPr lang="cs-CZ" sz="3100" dirty="0" smtClean="0">
                <a:latin typeface="Book Antiqua" pitchFamily="18" charset="0"/>
              </a:rPr>
              <a:t>	Bulharská lidová republika, Maďarská </a:t>
            </a:r>
          </a:p>
          <a:p>
            <a:pPr>
              <a:buNone/>
            </a:pPr>
            <a:r>
              <a:rPr lang="cs-CZ" sz="3100" dirty="0" smtClean="0">
                <a:latin typeface="Book Antiqua" pitchFamily="18" charset="0"/>
              </a:rPr>
              <a:t>	lidová republika, Československá </a:t>
            </a:r>
          </a:p>
          <a:p>
            <a:pPr>
              <a:buNone/>
            </a:pPr>
            <a:r>
              <a:rPr lang="cs-CZ" sz="3100" dirty="0" smtClean="0">
                <a:latin typeface="Book Antiqua" pitchFamily="18" charset="0"/>
              </a:rPr>
              <a:t>	socialistická republika, Rumunská </a:t>
            </a:r>
          </a:p>
          <a:p>
            <a:pPr>
              <a:buNone/>
            </a:pPr>
            <a:r>
              <a:rPr lang="cs-CZ" sz="3100" dirty="0" smtClean="0">
                <a:latin typeface="Book Antiqua" pitchFamily="18" charset="0"/>
              </a:rPr>
              <a:t>	socialistická republika a Albánská </a:t>
            </a:r>
          </a:p>
          <a:p>
            <a:pPr>
              <a:buNone/>
            </a:pPr>
            <a:r>
              <a:rPr lang="cs-CZ" sz="3100" dirty="0" smtClean="0">
                <a:latin typeface="Book Antiqua" pitchFamily="18" charset="0"/>
              </a:rPr>
              <a:t>	lidová republika.</a:t>
            </a:r>
          </a:p>
          <a:p>
            <a:endParaRPr lang="cs-CZ" sz="2500" dirty="0">
              <a:latin typeface="Book Antiqua" pitchFamily="18" charset="0"/>
            </a:endParaRPr>
          </a:p>
          <a:p>
            <a:pPr eaLnBrk="1"/>
            <a:endParaRPr lang="cs-CZ" sz="2500" dirty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100" dirty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13760" y="6189770"/>
            <a:ext cx="5702400" cy="683920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285992"/>
            <a:ext cx="2097381" cy="340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6720" cy="1061392"/>
          </a:xfrm>
        </p:spPr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Železná opona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8"/>
            <a:ext cx="8226720" cy="394745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2800" dirty="0" smtClean="0">
                <a:latin typeface="Book Antiqua" pitchFamily="18" charset="0"/>
              </a:rPr>
              <a:t>V září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1946</a:t>
            </a:r>
            <a:r>
              <a:rPr lang="cs-CZ" sz="2800" dirty="0" smtClean="0">
                <a:latin typeface="Book Antiqua" pitchFamily="18" charset="0"/>
              </a:rPr>
              <a:t> pronesl bývalý britský premiér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Winston </a:t>
            </a:r>
            <a:r>
              <a:rPr lang="cs-CZ" sz="2800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Churchill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cs-CZ" sz="2800" dirty="0" smtClean="0">
                <a:latin typeface="Book Antiqua" pitchFamily="18" charset="0"/>
              </a:rPr>
              <a:t>ve </a:t>
            </a:r>
            <a:r>
              <a:rPr lang="cs-CZ" sz="2800" dirty="0" err="1" smtClean="0">
                <a:latin typeface="Book Antiqua" pitchFamily="18" charset="0"/>
              </a:rPr>
              <a:t>Fultonu</a:t>
            </a:r>
            <a:r>
              <a:rPr lang="cs-CZ" sz="2800" dirty="0" smtClean="0">
                <a:latin typeface="Book Antiqua" pitchFamily="18" charset="0"/>
              </a:rPr>
              <a:t> známý projev,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Book Antiqua" pitchFamily="18" charset="0"/>
              </a:rPr>
              <a:t>	ve kterém použil výraz </a:t>
            </a:r>
            <a:r>
              <a:rPr lang="cs-CZ" sz="2800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železná opona</a:t>
            </a:r>
            <a:r>
              <a:rPr lang="cs-CZ" sz="2800" dirty="0" smtClean="0">
                <a:latin typeface="Book Antiqua" pitchFamily="18" charset="0"/>
              </a:rPr>
              <a:t>.</a:t>
            </a:r>
          </a:p>
          <a:p>
            <a:pPr>
              <a:buNone/>
            </a:pPr>
            <a:endParaRPr lang="cs-CZ" sz="2800" baseline="30000" dirty="0">
              <a:latin typeface="Book Antiqua" pitchFamily="18" charset="0"/>
            </a:endParaRPr>
          </a:p>
          <a:p>
            <a:pPr>
              <a:spcBef>
                <a:spcPts val="0"/>
              </a:spcBef>
            </a:pPr>
            <a:r>
              <a:rPr lang="cs-CZ" sz="2800" dirty="0" smtClean="0">
                <a:latin typeface="Book Antiqua" pitchFamily="18" charset="0"/>
              </a:rPr>
              <a:t>V něm požadoval spolupráci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Book Antiqua" pitchFamily="18" charset="0"/>
              </a:rPr>
              <a:t>	Anglie a USA proti Sovětům,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Book Antiqua" pitchFamily="18" charset="0"/>
              </a:rPr>
              <a:t>	které vinil z vytvoření </a:t>
            </a:r>
          </a:p>
          <a:p>
            <a:pPr>
              <a:spcBef>
                <a:spcPts val="0"/>
              </a:spcBef>
              <a:buNone/>
            </a:pPr>
            <a:r>
              <a:rPr lang="cs-CZ" sz="2800" i="1" dirty="0" smtClean="0">
                <a:latin typeface="Book Antiqua" pitchFamily="18" charset="0"/>
              </a:rPr>
              <a:t>	„železné opony spuštěné napříč </a:t>
            </a:r>
          </a:p>
          <a:p>
            <a:pPr>
              <a:spcBef>
                <a:spcPts val="0"/>
              </a:spcBef>
              <a:buNone/>
            </a:pPr>
            <a:r>
              <a:rPr lang="cs-CZ" sz="2800" i="1" dirty="0" smtClean="0">
                <a:latin typeface="Book Antiqua" pitchFamily="18" charset="0"/>
              </a:rPr>
              <a:t>	kontinentem“</a:t>
            </a:r>
            <a:r>
              <a:rPr lang="cs-CZ" sz="2800" dirty="0" smtClean="0">
                <a:latin typeface="Book Antiqua" pitchFamily="18" charset="0"/>
              </a:rPr>
              <a:t>.</a:t>
            </a:r>
            <a:endParaRPr lang="cs-CZ" sz="2500" dirty="0">
              <a:latin typeface="Book Antiqua" pitchFamily="18" charset="0"/>
            </a:endParaRPr>
          </a:p>
          <a:p>
            <a:pPr eaLnBrk="1"/>
            <a:endParaRPr lang="cs-CZ" sz="2500" dirty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100" dirty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13760" y="6189770"/>
            <a:ext cx="5702400" cy="683920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041937"/>
            <a:ext cx="188128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71340" y="1631358"/>
            <a:ext cx="1131095" cy="135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6720" cy="1061392"/>
          </a:xfrm>
        </p:spPr>
        <p:txBody>
          <a:bodyPr/>
          <a:lstStyle/>
          <a:p>
            <a:pPr eaLnBrk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Kominforma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500174"/>
            <a:ext cx="8226720" cy="4051609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Book Antiqua" pitchFamily="18" charset="0"/>
              </a:rPr>
              <a:t>V září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1947</a:t>
            </a:r>
            <a:r>
              <a:rPr lang="cs-CZ" sz="2800" dirty="0" smtClean="0">
                <a:latin typeface="Book Antiqua" pitchFamily="18" charset="0"/>
              </a:rPr>
              <a:t> Sověti vytvořili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Kominformu</a:t>
            </a:r>
            <a:r>
              <a:rPr lang="cs-CZ" sz="2800" dirty="0" smtClean="0">
                <a:latin typeface="Book Antiqua" pitchFamily="18" charset="0"/>
              </a:rPr>
              <a:t> =         = organizace komunistických stran.</a:t>
            </a:r>
          </a:p>
          <a:p>
            <a:endParaRPr lang="cs-CZ" sz="1400" dirty="0" smtClean="0">
              <a:latin typeface="Book Antiqua" pitchFamily="18" charset="0"/>
            </a:endParaRPr>
          </a:p>
          <a:p>
            <a:r>
              <a:rPr lang="cs-CZ" sz="2800" dirty="0">
                <a:latin typeface="Book Antiqua" pitchFamily="18" charset="0"/>
              </a:rPr>
              <a:t>M</a:t>
            </a:r>
            <a:r>
              <a:rPr lang="cs-CZ" sz="2800" dirty="0" smtClean="0">
                <a:latin typeface="Book Antiqua" pitchFamily="18" charset="0"/>
              </a:rPr>
              <a:t>ěla zlepšit kontrolu nad satelitními státy. </a:t>
            </a:r>
          </a:p>
          <a:p>
            <a:endParaRPr lang="cs-CZ" sz="1400" dirty="0" smtClean="0">
              <a:latin typeface="Book Antiqua" pitchFamily="18" charset="0"/>
            </a:endParaRPr>
          </a:p>
          <a:p>
            <a:pPr>
              <a:spcBef>
                <a:spcPts val="0"/>
              </a:spcBef>
            </a:pPr>
            <a:r>
              <a:rPr lang="cs-CZ" sz="2800" dirty="0" smtClean="0">
                <a:latin typeface="Book Antiqua" pitchFamily="18" charset="0"/>
              </a:rPr>
              <a:t>Roku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1948</a:t>
            </a:r>
            <a:r>
              <a:rPr lang="cs-CZ" sz="2800" dirty="0" smtClean="0">
                <a:latin typeface="Book Antiqua" pitchFamily="18" charset="0"/>
              </a:rPr>
              <a:t> byla z Kominformy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Book Antiqua" pitchFamily="18" charset="0"/>
              </a:rPr>
              <a:t>	vyloučena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Jugoslávie</a:t>
            </a:r>
            <a:r>
              <a:rPr lang="cs-CZ" sz="2800" dirty="0" smtClean="0">
                <a:latin typeface="Book Antiqua" pitchFamily="18" charset="0"/>
              </a:rPr>
              <a:t>, protože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Book Antiqua" pitchFamily="18" charset="0"/>
              </a:rPr>
              <a:t>	Tito  se nechtěl plně podřídit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Book Antiqua" pitchFamily="18" charset="0"/>
              </a:rPr>
              <a:t>	Stalinovi a Sovětskému svazu.</a:t>
            </a:r>
            <a:endParaRPr lang="cs-CZ" sz="2500" dirty="0">
              <a:latin typeface="Book Antiqua" pitchFamily="18" charset="0"/>
            </a:endParaRPr>
          </a:p>
          <a:p>
            <a:pPr eaLnBrk="1"/>
            <a:endParaRPr lang="cs-CZ" sz="2500" dirty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100" dirty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13760" y="6189770"/>
            <a:ext cx="5702400" cy="683920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1961" t="2773" r="19599" b="2957"/>
          <a:stretch>
            <a:fillRect/>
          </a:stretch>
        </p:blipFill>
        <p:spPr bwMode="auto">
          <a:xfrm>
            <a:off x="6000760" y="3232867"/>
            <a:ext cx="285752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6720" cy="1061392"/>
          </a:xfrm>
        </p:spPr>
        <p:txBody>
          <a:bodyPr/>
          <a:lstStyle/>
          <a:p>
            <a:pPr eaLnBrk="1"/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Doktrína zadržování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8"/>
            <a:ext cx="8226720" cy="394745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cs-CZ" sz="2800" dirty="0" smtClean="0">
                <a:latin typeface="Book Antiqua" pitchFamily="18" charset="0"/>
              </a:rPr>
              <a:t>V roce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1947</a:t>
            </a:r>
            <a:r>
              <a:rPr lang="cs-CZ" sz="2800" dirty="0" smtClean="0">
                <a:latin typeface="Book Antiqua" pitchFamily="18" charset="0"/>
              </a:rPr>
              <a:t> vydaly USA </a:t>
            </a:r>
            <a:r>
              <a:rPr lang="cs-CZ" sz="28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doktrínou zadržování</a:t>
            </a:r>
            <a:r>
              <a:rPr lang="cs-CZ" sz="2800" dirty="0" smtClean="0">
                <a:latin typeface="Book Antiqua" pitchFamily="18" charset="0"/>
              </a:rPr>
              <a:t>,</a:t>
            </a:r>
            <a:r>
              <a:rPr lang="cs-CZ" sz="2800" baseline="30000" dirty="0" smtClean="0">
                <a:latin typeface="Book Antiqua" pitchFamily="18" charset="0"/>
              </a:rPr>
              <a:t> </a:t>
            </a:r>
            <a:r>
              <a:rPr lang="cs-CZ" sz="2800" dirty="0" smtClean="0">
                <a:latin typeface="Book Antiqua" pitchFamily="18" charset="0"/>
              </a:rPr>
              <a:t>jejímž cílem bylo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Book Antiqua" pitchFamily="18" charset="0"/>
              </a:rPr>
              <a:t>	zastavit rozmáhání 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Book Antiqua" pitchFamily="18" charset="0"/>
              </a:rPr>
              <a:t>	komunismu. </a:t>
            </a: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None/>
            </a:pPr>
            <a:endParaRPr lang="cs-CZ" sz="1400" dirty="0" smtClean="0"/>
          </a:p>
          <a:p>
            <a:pPr eaLnBrk="1">
              <a:buNone/>
            </a:pPr>
            <a:endParaRPr lang="cs-CZ" sz="1400" dirty="0" smtClean="0"/>
          </a:p>
          <a:p>
            <a:pPr eaLnBrk="1">
              <a:buFont typeface="Wingdings" charset="2"/>
              <a:buNone/>
            </a:pPr>
            <a:endParaRPr lang="cs-CZ" sz="1400" dirty="0"/>
          </a:p>
          <a:p>
            <a:pPr algn="ctr" eaLnBrk="1">
              <a:buFont typeface="Wingdings" charset="2"/>
              <a:buNone/>
            </a:pPr>
            <a:endParaRPr lang="cs-CZ" sz="1400" dirty="0"/>
          </a:p>
          <a:p>
            <a:pPr>
              <a:buNone/>
            </a:pPr>
            <a:r>
              <a:rPr lang="cs-CZ" sz="1400" dirty="0" smtClean="0"/>
              <a:t>                 </a:t>
            </a:r>
            <a:r>
              <a:rPr lang="cs-CZ" sz="1400" dirty="0" smtClean="0">
                <a:latin typeface="Book Antiqua" pitchFamily="18" charset="0"/>
              </a:rPr>
              <a:t>Americký prezident </a:t>
            </a:r>
            <a:r>
              <a:rPr lang="cs-CZ" sz="1400" dirty="0" err="1" smtClean="0">
                <a:latin typeface="Book Antiqua" pitchFamily="18" charset="0"/>
              </a:rPr>
              <a:t>Harry</a:t>
            </a:r>
            <a:r>
              <a:rPr lang="cs-CZ" sz="1400" dirty="0" smtClean="0">
                <a:latin typeface="Book Antiqua" pitchFamily="18" charset="0"/>
              </a:rPr>
              <a:t> S. Truman</a:t>
            </a:r>
          </a:p>
          <a:p>
            <a:pPr eaLnBrk="1">
              <a:buFont typeface="Wingdings" charset="2"/>
              <a:buNone/>
            </a:pPr>
            <a:endParaRPr lang="cs-CZ" sz="1100" dirty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100" dirty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13760" y="6189770"/>
            <a:ext cx="5702400" cy="683920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214554"/>
            <a:ext cx="4258399" cy="341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56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6720" cy="1061392"/>
          </a:xfrm>
        </p:spPr>
        <p:txBody>
          <a:bodyPr/>
          <a:lstStyle/>
          <a:p>
            <a:pPr eaLnBrk="1"/>
            <a:r>
              <a:rPr lang="cs-CZ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Marshallův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plán x RVHP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1" y="1604328"/>
            <a:ext cx="8226720" cy="3947455"/>
          </a:xfrm>
        </p:spPr>
        <p:txBody>
          <a:bodyPr>
            <a:normAutofit fontScale="32500" lnSpcReduction="20000"/>
          </a:bodyPr>
          <a:lstStyle/>
          <a:p>
            <a:pPr>
              <a:spcBef>
                <a:spcPts val="0"/>
              </a:spcBef>
            </a:pPr>
            <a:r>
              <a:rPr lang="cs-CZ" sz="8600" dirty="0" smtClean="0">
                <a:latin typeface="Book Antiqua" pitchFamily="18" charset="0"/>
              </a:rPr>
              <a:t>V červnu </a:t>
            </a:r>
            <a:r>
              <a:rPr lang="cs-CZ" sz="86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1947 </a:t>
            </a:r>
            <a:r>
              <a:rPr lang="cs-CZ" sz="8600" dirty="0" smtClean="0">
                <a:latin typeface="Book Antiqua" pitchFamily="18" charset="0"/>
              </a:rPr>
              <a:t>začaly Spojené státy </a:t>
            </a:r>
            <a:r>
              <a:rPr lang="cs-CZ" sz="8600" dirty="0" err="1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Marshallův</a:t>
            </a:r>
            <a:r>
              <a:rPr lang="cs-CZ" sz="86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plán</a:t>
            </a:r>
            <a:r>
              <a:rPr lang="cs-CZ" sz="8600" dirty="0" smtClean="0">
                <a:latin typeface="Book Antiqua" pitchFamily="18" charset="0"/>
              </a:rPr>
              <a:t>, který měl pomoci </a:t>
            </a:r>
          </a:p>
          <a:p>
            <a:pPr>
              <a:spcBef>
                <a:spcPts val="0"/>
              </a:spcBef>
              <a:buNone/>
            </a:pPr>
            <a:r>
              <a:rPr lang="cs-CZ" sz="8600" dirty="0" smtClean="0">
                <a:latin typeface="Book Antiqua" pitchFamily="18" charset="0"/>
              </a:rPr>
              <a:t>	poválečné Evropě.</a:t>
            </a:r>
          </a:p>
          <a:p>
            <a:pPr>
              <a:spcBef>
                <a:spcPts val="0"/>
              </a:spcBef>
              <a:buNone/>
            </a:pPr>
            <a:endParaRPr lang="cs-CZ" sz="8600" dirty="0">
              <a:latin typeface="Book Antiqua" pitchFamily="18" charset="0"/>
            </a:endParaRPr>
          </a:p>
          <a:p>
            <a:pPr>
              <a:spcBef>
                <a:spcPts val="0"/>
              </a:spcBef>
            </a:pPr>
            <a:r>
              <a:rPr lang="cs-CZ" sz="8600" dirty="0" smtClean="0">
                <a:latin typeface="Book Antiqua" pitchFamily="18" charset="0"/>
              </a:rPr>
              <a:t>Stalin zakázal státům </a:t>
            </a:r>
          </a:p>
          <a:p>
            <a:pPr>
              <a:spcBef>
                <a:spcPts val="0"/>
              </a:spcBef>
              <a:buNone/>
            </a:pPr>
            <a:r>
              <a:rPr lang="cs-CZ" sz="8600" dirty="0" smtClean="0">
                <a:latin typeface="Book Antiqua" pitchFamily="18" charset="0"/>
              </a:rPr>
              <a:t>	východního bloku </a:t>
            </a:r>
          </a:p>
          <a:p>
            <a:pPr>
              <a:spcBef>
                <a:spcPts val="0"/>
              </a:spcBef>
              <a:buNone/>
            </a:pPr>
            <a:r>
              <a:rPr lang="cs-CZ" sz="8600" dirty="0" smtClean="0">
                <a:latin typeface="Book Antiqua" pitchFamily="18" charset="0"/>
              </a:rPr>
              <a:t>	</a:t>
            </a:r>
            <a:r>
              <a:rPr lang="cs-CZ" sz="8600" dirty="0" err="1" smtClean="0">
                <a:latin typeface="Book Antiqua" pitchFamily="18" charset="0"/>
              </a:rPr>
              <a:t>Marshallův</a:t>
            </a:r>
            <a:r>
              <a:rPr lang="cs-CZ" sz="8600" dirty="0" smtClean="0">
                <a:latin typeface="Book Antiqua" pitchFamily="18" charset="0"/>
              </a:rPr>
              <a:t> plán přijmout.</a:t>
            </a:r>
          </a:p>
          <a:p>
            <a:pPr>
              <a:spcBef>
                <a:spcPts val="0"/>
              </a:spcBef>
              <a:buNone/>
            </a:pPr>
            <a:r>
              <a:rPr lang="cs-CZ" sz="8600" dirty="0" smtClean="0">
                <a:latin typeface="Book Antiqua" pitchFamily="18" charset="0"/>
              </a:rPr>
              <a:t>      </a:t>
            </a:r>
          </a:p>
          <a:p>
            <a:pPr>
              <a:spcBef>
                <a:spcPts val="0"/>
              </a:spcBef>
            </a:pPr>
            <a:r>
              <a:rPr lang="cs-CZ" sz="8600" dirty="0" smtClean="0">
                <a:latin typeface="Book Antiqua" pitchFamily="18" charset="0"/>
              </a:rPr>
              <a:t>Jako alternativa pro tyto </a:t>
            </a:r>
          </a:p>
          <a:p>
            <a:pPr>
              <a:spcBef>
                <a:spcPts val="0"/>
              </a:spcBef>
              <a:buNone/>
            </a:pPr>
            <a:r>
              <a:rPr lang="cs-CZ" sz="8600" dirty="0" smtClean="0">
                <a:latin typeface="Book Antiqua" pitchFamily="18" charset="0"/>
              </a:rPr>
              <a:t>	státy vznikla v lednu </a:t>
            </a:r>
            <a:r>
              <a:rPr lang="cs-CZ" sz="86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1949</a:t>
            </a:r>
            <a:r>
              <a:rPr lang="cs-CZ" sz="8600" dirty="0" smtClean="0">
                <a:latin typeface="Book Antiqua" pitchFamily="18" charset="0"/>
              </a:rPr>
              <a:t>, </a:t>
            </a:r>
          </a:p>
          <a:p>
            <a:pPr>
              <a:spcBef>
                <a:spcPts val="0"/>
              </a:spcBef>
              <a:buNone/>
            </a:pPr>
            <a:r>
              <a:rPr lang="cs-CZ" sz="86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	Rada vzájemné hospodářské pomoci</a:t>
            </a:r>
            <a:r>
              <a:rPr lang="cs-CZ" sz="8600" dirty="0" smtClean="0">
                <a:latin typeface="Book Antiqua" pitchFamily="18" charset="0"/>
              </a:rPr>
              <a:t>.</a:t>
            </a:r>
            <a:endParaRPr lang="cs-CZ" sz="8600" dirty="0">
              <a:latin typeface="Book Antiqua" pitchFamily="18" charset="0"/>
            </a:endParaRPr>
          </a:p>
          <a:p>
            <a:pPr eaLnBrk="1">
              <a:buFont typeface="Wingdings" charset="2"/>
              <a:buNone/>
            </a:pPr>
            <a:endParaRPr lang="cs-CZ" dirty="0" smtClean="0"/>
          </a:p>
          <a:p>
            <a:pPr eaLnBrk="1"/>
            <a:endParaRPr lang="cs-CZ" dirty="0" smtClean="0"/>
          </a:p>
          <a:p>
            <a:pPr eaLnBrk="1"/>
            <a:endParaRPr lang="cs-CZ" dirty="0" smtClean="0"/>
          </a:p>
          <a:p>
            <a:pPr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buFont typeface="Wingdings" charset="2"/>
              <a:buNone/>
            </a:pPr>
            <a:endParaRPr lang="cs-CZ" sz="1100" dirty="0"/>
          </a:p>
          <a:p>
            <a:pPr algn="ctr" eaLnBrk="1">
              <a:lnSpc>
                <a:spcPct val="100000"/>
              </a:lnSpc>
              <a:spcAft>
                <a:spcPct val="0"/>
              </a:spcAft>
              <a:buFont typeface="Wingdings" charset="2"/>
              <a:buNone/>
            </a:pPr>
            <a:endParaRPr lang="cs-CZ" sz="1100" dirty="0"/>
          </a:p>
          <a:p>
            <a:pPr eaLnBrk="1">
              <a:buFont typeface="Wingdings" charset="2"/>
              <a:buNone/>
            </a:pP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113760" y="6189770"/>
            <a:ext cx="5702400" cy="683920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Tato prezentace je spolufinancována Evropským</a:t>
            </a:r>
          </a:p>
          <a:p>
            <a:pPr>
              <a:defRPr/>
            </a:pPr>
            <a:r>
              <a:rPr lang="cs-CZ" sz="1000" cap="all" spc="136" dirty="0">
                <a:solidFill>
                  <a:schemeClr val="bg1">
                    <a:lumMod val="50000"/>
                  </a:schemeClr>
                </a:solidFill>
              </a:rPr>
              <a:t>sociálním fondem a státním rozpočtem České republiky.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6311" y="2055660"/>
            <a:ext cx="385455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1312</Words>
  <Application>Microsoft Office PowerPoint</Application>
  <PresentationFormat>Předvádění na obrazovce (4:3)</PresentationFormat>
  <Paragraphs>638</Paragraphs>
  <Slides>35</Slides>
  <Notes>35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Motiv sady Office</vt:lpstr>
      <vt:lpstr>Studená válka  (svět v blocích)</vt:lpstr>
      <vt:lpstr>Studená válka - definice</vt:lpstr>
      <vt:lpstr>Situace po 2. světové válce</vt:lpstr>
      <vt:lpstr>Situace po 2. světové válce</vt:lpstr>
      <vt:lpstr>Situace po 2. světové válce</vt:lpstr>
      <vt:lpstr>Železná opona</vt:lpstr>
      <vt:lpstr>Kominforma</vt:lpstr>
      <vt:lpstr>Doktrína zadržování</vt:lpstr>
      <vt:lpstr>Marshallův plán x RVHP</vt:lpstr>
      <vt:lpstr>Únor 1948 v ČSR</vt:lpstr>
      <vt:lpstr>Situace v Berlíně</vt:lpstr>
      <vt:lpstr>Vznik SRN a NDR </vt:lpstr>
      <vt:lpstr>Založení NATO</vt:lpstr>
      <vt:lpstr>Svobodná Evropa</vt:lpstr>
      <vt:lpstr>Čínsko-sovětské spojenectví</vt:lpstr>
      <vt:lpstr>Korejská válka</vt:lpstr>
      <vt:lpstr>Korejská válka</vt:lpstr>
      <vt:lpstr>Destalinizace</vt:lpstr>
      <vt:lpstr>Varšavská smlouva</vt:lpstr>
      <vt:lpstr>Maďarské povstání</vt:lpstr>
      <vt:lpstr>Chruščovova vláda</vt:lpstr>
      <vt:lpstr>Třetí svět</vt:lpstr>
      <vt:lpstr>Vesmírné závody</vt:lpstr>
      <vt:lpstr> Karibská krize </vt:lpstr>
      <vt:lpstr>Berlínská krize</vt:lpstr>
      <vt:lpstr>Invaze do Československa</vt:lpstr>
      <vt:lpstr>Vietnamská válka</vt:lpstr>
      <vt:lpstr>Smlouvy o zbrojení</vt:lpstr>
      <vt:lpstr> Druhá studená válka (1979–85) </vt:lpstr>
      <vt:lpstr>Politika M. S. Gorbačova</vt:lpstr>
      <vt:lpstr>Politika M. S. Gorbačova</vt:lpstr>
      <vt:lpstr> Pád Berlínské zdi </vt:lpstr>
      <vt:lpstr>Konec SSSR</vt:lpstr>
      <vt:lpstr>Konec studené války</vt:lpstr>
      <vt:lpstr>Zdroje informací</vt:lpstr>
    </vt:vector>
  </TitlesOfParts>
  <Company>KID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Studená válka</dc:title>
  <dc:creator>Jan Kovář</dc:creator>
  <cp:lastModifiedBy>Jan Kovář</cp:lastModifiedBy>
  <cp:revision>63</cp:revision>
  <dcterms:created xsi:type="dcterms:W3CDTF">2011-09-08T19:08:31Z</dcterms:created>
  <dcterms:modified xsi:type="dcterms:W3CDTF">2011-09-24T08:37:25Z</dcterms:modified>
</cp:coreProperties>
</file>