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7" r:id="rId10"/>
    <p:sldId id="266" r:id="rId11"/>
    <p:sldId id="265" r:id="rId12"/>
    <p:sldId id="269" r:id="rId13"/>
    <p:sldId id="274" r:id="rId14"/>
    <p:sldId id="273" r:id="rId15"/>
    <p:sldId id="264" r:id="rId16"/>
    <p:sldId id="272" r:id="rId17"/>
    <p:sldId id="271" r:id="rId18"/>
    <p:sldId id="270" r:id="rId19"/>
    <p:sldId id="283" r:id="rId20"/>
    <p:sldId id="282" r:id="rId21"/>
    <p:sldId id="281" r:id="rId22"/>
    <p:sldId id="280" r:id="rId23"/>
    <p:sldId id="279" r:id="rId24"/>
    <p:sldId id="278" r:id="rId25"/>
    <p:sldId id="277" r:id="rId26"/>
    <p:sldId id="276" r:id="rId27"/>
    <p:sldId id="275" r:id="rId28"/>
    <p:sldId id="284" r:id="rId29"/>
    <p:sldId id="285" r:id="rId30"/>
    <p:sldId id="286" r:id="rId31"/>
  </p:sldIdLst>
  <p:sldSz cx="10080625" cy="7559675"/>
  <p:notesSz cx="6784975" cy="9929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1pPr>
    <a:lvl2pPr marL="430213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2pPr>
    <a:lvl3pPr marL="646113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3pPr>
    <a:lvl4pPr marL="862013" indent="-214313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4pPr>
    <a:lvl5pPr marL="1077913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28" autoAdjust="0"/>
    <p:restoredTop sz="94660"/>
  </p:normalViewPr>
  <p:slideViewPr>
    <p:cSldViewPr>
      <p:cViewPr varScale="1">
        <p:scale>
          <a:sx n="62" d="100"/>
          <a:sy n="62" d="100"/>
        </p:scale>
        <p:origin x="-564" y="-9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849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83741" tIns="41870" rIns="83741" bIns="41870" anchor="ctr"/>
          <a:lstStyle/>
          <a:p>
            <a:pPr>
              <a:buFont typeface="Wingdings" charset="2"/>
              <a:buNone/>
              <a:defRPr/>
            </a:pPr>
            <a:endParaRPr lang="cs-CZ">
              <a:cs typeface="Lucida Sans Unicode" charset="0"/>
            </a:endParaRPr>
          </a:p>
        </p:txBody>
      </p:sp>
      <p:sp>
        <p:nvSpPr>
          <p:cNvPr id="30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55650"/>
            <a:ext cx="4959350" cy="3719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6463"/>
            <a:ext cx="5426075" cy="446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1638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Wingdings" charset="2"/>
              <a:buNone/>
              <a:tabLst>
                <a:tab pos="0" algn="l"/>
                <a:tab pos="409981" algn="l"/>
                <a:tab pos="821416" algn="l"/>
                <a:tab pos="1232850" algn="l"/>
                <a:tab pos="1644285" algn="l"/>
                <a:tab pos="2055719" algn="l"/>
                <a:tab pos="2467154" algn="l"/>
                <a:tab pos="2878588" algn="l"/>
                <a:tab pos="3290023" algn="l"/>
                <a:tab pos="3701458" algn="l"/>
                <a:tab pos="4112893" algn="l"/>
                <a:tab pos="4524327" algn="l"/>
                <a:tab pos="4935762" algn="l"/>
                <a:tab pos="5347196" algn="l"/>
                <a:tab pos="5758631" algn="l"/>
                <a:tab pos="6170065" algn="l"/>
                <a:tab pos="6581500" algn="l"/>
                <a:tab pos="6992934" algn="l"/>
                <a:tab pos="7404369" algn="l"/>
                <a:tab pos="7815804" algn="l"/>
                <a:tab pos="822723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40163" y="0"/>
            <a:ext cx="2941637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Wingdings" charset="2"/>
              <a:buNone/>
              <a:tabLst>
                <a:tab pos="0" algn="l"/>
                <a:tab pos="409981" algn="l"/>
                <a:tab pos="821416" algn="l"/>
                <a:tab pos="1232850" algn="l"/>
                <a:tab pos="1644285" algn="l"/>
                <a:tab pos="2055719" algn="l"/>
                <a:tab pos="2467154" algn="l"/>
                <a:tab pos="2878588" algn="l"/>
                <a:tab pos="3290023" algn="l"/>
                <a:tab pos="3701458" algn="l"/>
                <a:tab pos="4112893" algn="l"/>
                <a:tab pos="4524327" algn="l"/>
                <a:tab pos="4935762" algn="l"/>
                <a:tab pos="5347196" algn="l"/>
                <a:tab pos="5758631" algn="l"/>
                <a:tab pos="6170065" algn="l"/>
                <a:tab pos="6581500" algn="l"/>
                <a:tab pos="6992934" algn="l"/>
                <a:tab pos="7404369" algn="l"/>
                <a:tab pos="7815804" algn="l"/>
                <a:tab pos="822723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32925"/>
            <a:ext cx="2941638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Wingdings" charset="2"/>
              <a:buNone/>
              <a:tabLst>
                <a:tab pos="0" algn="l"/>
                <a:tab pos="409981" algn="l"/>
                <a:tab pos="821416" algn="l"/>
                <a:tab pos="1232850" algn="l"/>
                <a:tab pos="1644285" algn="l"/>
                <a:tab pos="2055719" algn="l"/>
                <a:tab pos="2467154" algn="l"/>
                <a:tab pos="2878588" algn="l"/>
                <a:tab pos="3290023" algn="l"/>
                <a:tab pos="3701458" algn="l"/>
                <a:tab pos="4112893" algn="l"/>
                <a:tab pos="4524327" algn="l"/>
                <a:tab pos="4935762" algn="l"/>
                <a:tab pos="5347196" algn="l"/>
                <a:tab pos="5758631" algn="l"/>
                <a:tab pos="6170065" algn="l"/>
                <a:tab pos="6581500" algn="l"/>
                <a:tab pos="6992934" algn="l"/>
                <a:tab pos="7404369" algn="l"/>
                <a:tab pos="7815804" algn="l"/>
                <a:tab pos="822723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0163" y="9432925"/>
            <a:ext cx="2941637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Wingdings" charset="2"/>
              <a:buNone/>
              <a:tabLst>
                <a:tab pos="0" algn="l"/>
                <a:tab pos="409981" algn="l"/>
                <a:tab pos="821416" algn="l"/>
                <a:tab pos="1232850" algn="l"/>
                <a:tab pos="1644285" algn="l"/>
                <a:tab pos="2055719" algn="l"/>
                <a:tab pos="2467154" algn="l"/>
                <a:tab pos="2878588" algn="l"/>
                <a:tab pos="3290023" algn="l"/>
                <a:tab pos="3701458" algn="l"/>
                <a:tab pos="4112893" algn="l"/>
                <a:tab pos="4524327" algn="l"/>
                <a:tab pos="4935762" algn="l"/>
                <a:tab pos="5347196" algn="l"/>
                <a:tab pos="5758631" algn="l"/>
                <a:tab pos="6170065" algn="l"/>
                <a:tab pos="6581500" algn="l"/>
                <a:tab pos="6992934" algn="l"/>
                <a:tab pos="7404369" algn="l"/>
                <a:tab pos="7815804" algn="l"/>
                <a:tab pos="822723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fld id="{89DD20D3-5B32-4CCD-91CC-27DD934FA3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10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11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12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13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14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15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16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17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18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19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20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21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22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23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24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25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26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27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28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29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30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4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5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6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7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8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6975" algn="l"/>
                <a:tab pos="2878138" algn="l"/>
                <a:tab pos="3289300" algn="l"/>
                <a:tab pos="3700463" algn="l"/>
                <a:tab pos="4111625" algn="l"/>
                <a:tab pos="4522788" algn="l"/>
                <a:tab pos="4935538" algn="l"/>
                <a:tab pos="5346700" algn="l"/>
                <a:tab pos="5757863" algn="l"/>
                <a:tab pos="6169025" algn="l"/>
                <a:tab pos="6580188" algn="l"/>
                <a:tab pos="6991350" algn="l"/>
                <a:tab pos="7404100" algn="l"/>
                <a:tab pos="7815263" algn="l"/>
                <a:tab pos="8226425" algn="l"/>
              </a:tabLst>
            </a:pPr>
            <a:fld id="{58284447-7E05-437D-AEB8-C6B4BAB1D565}" type="slidenum">
              <a:rPr lang="cs-CZ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6975" algn="l"/>
                  <a:tab pos="2878138" algn="l"/>
                  <a:tab pos="3289300" algn="l"/>
                  <a:tab pos="3700463" algn="l"/>
                  <a:tab pos="4111625" algn="l"/>
                  <a:tab pos="4522788" algn="l"/>
                  <a:tab pos="4935538" algn="l"/>
                  <a:tab pos="5346700" algn="l"/>
                  <a:tab pos="5757863" algn="l"/>
                  <a:tab pos="6169025" algn="l"/>
                  <a:tab pos="6580188" algn="l"/>
                  <a:tab pos="6991350" algn="l"/>
                  <a:tab pos="7404100" algn="l"/>
                  <a:tab pos="7815263" algn="l"/>
                  <a:tab pos="8226425" algn="l"/>
                </a:tabLst>
              </a:pPr>
              <a:t>9</a:t>
            </a:fld>
            <a:endParaRPr lang="cs-CZ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993775" y="755650"/>
            <a:ext cx="47974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41" tIns="41870" rIns="83741" bIns="41870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/>
          </p:nvPr>
        </p:nvSpPr>
        <p:spPr>
          <a:xfrm>
            <a:off x="677863" y="4716463"/>
            <a:ext cx="5427662" cy="4467225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27506-8AF2-4E71-A151-73E93CD9E9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D8CD8-08B0-472C-8731-3024B085BB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EA920-28A0-400D-A97C-53A415983B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99881-2247-429B-AB3D-511DEBB469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C0852-5349-4F28-95A4-CE98FA7962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3740A-33F9-4A27-A5FF-4ED87C2A02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D271-190C-48CB-82F8-D62875BEEF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6E86B-59DF-4D78-ADE1-423F104E09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5330B-A960-4B0B-920A-D3F8135B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92F8E-41DE-48CC-802B-8A27CDFE00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19A3C-6837-41FE-8C4B-A092C0A357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textu osnovy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 osnovy</a:t>
            </a:r>
          </a:p>
          <a:p>
            <a:pPr lvl="4"/>
            <a:r>
              <a:rPr lang="en-GB" smtClean="0"/>
              <a:t>Pátá úroveň osnovy</a:t>
            </a:r>
          </a:p>
          <a:p>
            <a:pPr lvl="4"/>
            <a:r>
              <a:rPr lang="en-GB" smtClean="0"/>
              <a:t>Šestá úroveň</a:t>
            </a:r>
          </a:p>
          <a:p>
            <a:pPr lvl="4"/>
            <a:r>
              <a:rPr lang="en-GB" smtClean="0"/>
              <a:t>Sedmá úroveň</a:t>
            </a:r>
          </a:p>
          <a:p>
            <a:pPr lvl="4"/>
            <a:r>
              <a:rPr lang="en-GB" smtClean="0"/>
              <a:t>Osmá úroveň textu</a:t>
            </a:r>
          </a:p>
          <a:p>
            <a:pPr lvl="4"/>
            <a:r>
              <a:rPr lang="en-GB" smtClean="0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fld id="{92AC9487-778D-4659-A597-3EBDF409AE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  <a:cs typeface="Lucida Sans Unicode" charset="0"/>
        </a:defRPr>
      </a:lvl5pPr>
      <a:lvl6pPr marL="4572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6pPr>
      <a:lvl7pPr marL="9144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7pPr>
      <a:lvl8pPr marL="1371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8pPr>
      <a:lvl9pPr marL="18288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430213" indent="-32385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  <a:cs typeface="+mn-cs"/>
        </a:defRPr>
      </a:lvl2pPr>
      <a:lvl3pPr marL="12938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+mn-lt"/>
          <a:cs typeface="+mn-cs"/>
        </a:defRPr>
      </a:lvl3pPr>
      <a:lvl4pPr marL="1725613" indent="-214313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  <a:cs typeface="+mn-cs"/>
        </a:defRPr>
      </a:lvl4pPr>
      <a:lvl5pPr marL="21574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  <a:cs typeface="+mn-cs"/>
        </a:defRPr>
      </a:lvl5pPr>
      <a:lvl6pPr marL="26146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6pPr>
      <a:lvl7pPr marL="30718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7pPr>
      <a:lvl8pPr marL="35290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8pPr>
      <a:lvl9pPr marL="3986213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První světová válka</a:t>
            </a:r>
            <a:endParaRPr lang="cs-CZ" sz="6000" dirty="0">
              <a:solidFill>
                <a:schemeClr val="accent2">
                  <a:lumMod val="60000"/>
                  <a:lumOff val="4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 eaLnBrk="1"/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Vypracovala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: Mgr. Michaela Kovářová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1914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4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Východní fronta</a:t>
            </a:r>
          </a:p>
          <a:p>
            <a:pPr eaLnBrk="1">
              <a:spcAft>
                <a:spcPts val="0"/>
              </a:spcAft>
            </a:pPr>
            <a:r>
              <a:rPr lang="cs-CZ" sz="2400" dirty="0" smtClean="0">
                <a:latin typeface="Book Antiqua" pitchFamily="18" charset="0"/>
              </a:rPr>
              <a:t>Počáteční úspěchy Ruska byly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zastaveny německým generálem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Paul </a:t>
            </a:r>
            <a:r>
              <a:rPr lang="cs-CZ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von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  <a:r>
              <a:rPr lang="cs-CZ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Hindenburgem</a:t>
            </a:r>
            <a:endParaRPr lang="cs-CZ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 	u </a:t>
            </a:r>
            <a:r>
              <a:rPr lang="cs-CZ" sz="2400" dirty="0" err="1" smtClean="0">
                <a:latin typeface="Book Antiqua" pitchFamily="18" charset="0"/>
              </a:rPr>
              <a:t>Mazurkých</a:t>
            </a:r>
            <a:r>
              <a:rPr lang="cs-CZ" sz="2400" dirty="0" smtClean="0">
                <a:latin typeface="Book Antiqua" pitchFamily="18" charset="0"/>
              </a:rPr>
              <a:t> jezer.</a:t>
            </a:r>
          </a:p>
          <a:p>
            <a:pPr eaLnBrk="1">
              <a:spcAft>
                <a:spcPts val="0"/>
              </a:spcAft>
              <a:buNone/>
            </a:pPr>
            <a:endParaRPr lang="cs-CZ" sz="2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400" dirty="0" smtClean="0">
                <a:latin typeface="Book Antiqua" pitchFamily="18" charset="0"/>
              </a:rPr>
              <a:t>Ruský generál </a:t>
            </a:r>
            <a:r>
              <a:rPr lang="cs-CZ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Brusilov</a:t>
            </a:r>
            <a:r>
              <a:rPr lang="cs-CZ" sz="2400" dirty="0" smtClean="0">
                <a:latin typeface="Book Antiqua" pitchFamily="18" charset="0"/>
              </a:rPr>
              <a:t> byl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úspěšnější proti rakousko-uherské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armádě.</a:t>
            </a:r>
          </a:p>
          <a:p>
            <a:pPr eaLnBrk="1">
              <a:spcAft>
                <a:spcPts val="0"/>
              </a:spcAft>
              <a:buNone/>
            </a:pPr>
            <a:endParaRPr lang="cs-CZ" sz="2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  <a:buNone/>
            </a:pPr>
            <a:endParaRPr lang="cs-CZ" sz="2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400" dirty="0" smtClean="0">
                <a:latin typeface="Book Antiqua" pitchFamily="18" charset="0"/>
              </a:rPr>
              <a:t>Válka se i zde změnila na 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zákopovou</a:t>
            </a:r>
            <a:r>
              <a:rPr lang="cs-CZ" sz="2400" dirty="0" smtClean="0">
                <a:latin typeface="Book Antiqua" pitchFamily="18" charset="0"/>
              </a:rPr>
              <a:t>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1816" y="1993887"/>
            <a:ext cx="4214841" cy="368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1914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Srbská fronta</a:t>
            </a:r>
          </a:p>
          <a:p>
            <a:pPr eaLnBrk="1">
              <a:spcAft>
                <a:spcPts val="0"/>
              </a:spcAft>
            </a:pPr>
            <a:r>
              <a:rPr lang="cs-CZ" sz="2800" dirty="0" err="1" smtClean="0">
                <a:latin typeface="Book Antiqua" pitchFamily="18" charset="0"/>
              </a:rPr>
              <a:t>Rakousko</a:t>
            </a:r>
            <a:r>
              <a:rPr lang="cs-CZ" sz="2800" dirty="0" smtClean="0">
                <a:latin typeface="Book Antiqua" pitchFamily="18" charset="0"/>
              </a:rPr>
              <a:t>-Uhersko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dobylo Bělehrad. </a:t>
            </a:r>
          </a:p>
          <a:p>
            <a:pPr eaLnBrk="1">
              <a:spcAft>
                <a:spcPts val="0"/>
              </a:spcAft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Srbové je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v okamžitém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protiútoku zatlačili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za hranice.</a:t>
            </a:r>
          </a:p>
          <a:p>
            <a:pPr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3056" y="2279639"/>
            <a:ext cx="5378833" cy="342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1915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Západní fronta</a:t>
            </a: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Nejvýznamnější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bitvou byla bitva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u belgického </a:t>
            </a:r>
            <a:r>
              <a:rPr lang="cs-CZ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Ypres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Němci poprvé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použili otravný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plyn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yperit</a:t>
            </a:r>
            <a:r>
              <a:rPr lang="cs-CZ" sz="2800" dirty="0" smtClean="0">
                <a:latin typeface="Book Antiqua" pitchFamily="18" charset="0"/>
              </a:rPr>
              <a:t>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(na otravu zemřelo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 	5000 mužů).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411" y="2136763"/>
            <a:ext cx="5393057" cy="35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1915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Východní fronta</a:t>
            </a: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Němci začali ofenzívu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v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Karpatech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Němci a Rakušané obsadili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západní Ukrajinu, Bukovinu,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 	část Běloruska a Litvu.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0378" y="1779573"/>
            <a:ext cx="3929075" cy="432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1915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Jižní fronta</a:t>
            </a:r>
          </a:p>
          <a:p>
            <a:pPr eaLnBrk="1"/>
            <a:r>
              <a:rPr lang="cs-CZ" sz="2800" dirty="0" smtClean="0">
                <a:latin typeface="Book Antiqua" pitchFamily="18" charset="0"/>
              </a:rPr>
              <a:t>K ústředním mocnostem se přidalo Turecko a Bulharsko.</a:t>
            </a: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/>
            <a:r>
              <a:rPr lang="cs-CZ" sz="2800" dirty="0" smtClean="0">
                <a:latin typeface="Book Antiqua" pitchFamily="18" charset="0"/>
              </a:rPr>
              <a:t>Bulhaři porazili Srby.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5932" y="2922581"/>
            <a:ext cx="5007455" cy="31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1915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sz="28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Italská fronta</a:t>
            </a:r>
          </a:p>
          <a:p>
            <a:r>
              <a:rPr lang="cs-CZ" sz="2800" dirty="0" smtClean="0">
                <a:latin typeface="Book Antiqua" pitchFamily="18" charset="0"/>
              </a:rPr>
              <a:t>23. května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1915</a:t>
            </a:r>
            <a:r>
              <a:rPr lang="cs-CZ" sz="2800" dirty="0" smtClean="0">
                <a:latin typeface="Book Antiqua" pitchFamily="18" charset="0"/>
              </a:rPr>
              <a:t> vstoupila do války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Itálie</a:t>
            </a:r>
            <a:r>
              <a:rPr lang="cs-CZ" sz="2800" dirty="0" smtClean="0">
                <a:latin typeface="Book Antiqua" pitchFamily="18" charset="0"/>
              </a:rPr>
              <a:t> na straně Dohody.</a:t>
            </a: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8544" y="2779705"/>
            <a:ext cx="5786478" cy="334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1916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Západní fronta</a:t>
            </a: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Němci chtěli dobýt pevnost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</a:t>
            </a:r>
            <a:r>
              <a:rPr lang="cs-CZ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Verdun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  <a:r>
              <a:rPr lang="cs-CZ" sz="2800" dirty="0" smtClean="0">
                <a:latin typeface="Book Antiqua" pitchFamily="18" charset="0"/>
              </a:rPr>
              <a:t>(od února do prosince).</a:t>
            </a: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buNone/>
            </a:pPr>
            <a:r>
              <a:rPr lang="cs-CZ" sz="2800" dirty="0" smtClean="0">
                <a:latin typeface="Book Antiqua" pitchFamily="18" charset="0"/>
              </a:rPr>
              <a:t>          </a:t>
            </a:r>
            <a:endParaRPr lang="cs-CZ" sz="800" dirty="0" smtClean="0">
              <a:latin typeface="Book Antiqua" pitchFamily="18" charset="0"/>
            </a:endParaRPr>
          </a:p>
          <a:p>
            <a:pPr lvl="6"/>
            <a:r>
              <a:rPr lang="cs-CZ" sz="2800" dirty="0" smtClean="0">
                <a:latin typeface="Book Antiqua" pitchFamily="18" charset="0"/>
              </a:rPr>
              <a:t>Této bitvě se říká „</a:t>
            </a:r>
            <a:r>
              <a:rPr lang="cs-CZ" sz="2800" dirty="0" err="1" smtClean="0">
                <a:latin typeface="Book Antiqua" pitchFamily="18" charset="0"/>
              </a:rPr>
              <a:t>verdunský</a:t>
            </a:r>
            <a:r>
              <a:rPr lang="cs-CZ" sz="2800" dirty="0" smtClean="0">
                <a:latin typeface="Book Antiqua" pitchFamily="18" charset="0"/>
              </a:rPr>
              <a:t> mlýnek na maso“ (zemřelo skoro milion vojáků).</a:t>
            </a:r>
          </a:p>
          <a:p>
            <a:pPr eaLnBrk="1"/>
            <a:endParaRPr lang="cs-CZ" sz="2800" dirty="0" smtClean="0">
              <a:latin typeface="Book Antiqua" pitchFamily="18" charset="0"/>
            </a:endParaRPr>
          </a:p>
          <a:p>
            <a:pPr eaLnBrk="1"/>
            <a:endParaRPr lang="cs-CZ" sz="28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6908" y="3494085"/>
            <a:ext cx="20955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3601" y="1880379"/>
            <a:ext cx="4044624" cy="261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1916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dirty="0" smtClean="0">
                <a:latin typeface="Book Antiqua" pitchFamily="18" charset="0"/>
              </a:rPr>
              <a:t>V červenci začala protiofenzíva spojenců na řece </a:t>
            </a:r>
            <a:r>
              <a:rPr lang="cs-CZ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Sommě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Britové poprvé použili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tanky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Zemřelo 1 300 000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vojáků.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Obě bitvy neskončily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pro nikoho vítězně.</a:t>
            </a: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1684" y="2279639"/>
            <a:ext cx="4914925" cy="368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1916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Východní fronta</a:t>
            </a: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V červnu začala </a:t>
            </a:r>
            <a:r>
              <a:rPr lang="cs-CZ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Brusilovova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	ofenzíva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Němci museli stáhnout část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armády ze západní fronty.</a:t>
            </a: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/>
            <a:r>
              <a:rPr lang="cs-CZ" sz="2800" dirty="0" smtClean="0">
                <a:latin typeface="Book Antiqua" pitchFamily="18" charset="0"/>
              </a:rPr>
              <a:t>K Dohodě se přidalo Rumunsko, ale bylo brzy poraženo.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9420" y="1851011"/>
            <a:ext cx="424460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1916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Situace na frontách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 	i v zázemí byla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velmi špatná.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Armády byly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špatně zásobovány.</a:t>
            </a:r>
          </a:p>
          <a:p>
            <a:pPr eaLnBrk="1"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Lidé trpěli hladem.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0888" y="1708135"/>
            <a:ext cx="5735770" cy="421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Mezinárodní vztahy před válkou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Rakousko a Rusko soupeřily o moc na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Balkáně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  <a:p>
            <a:pPr eaLnBrk="1">
              <a:buNone/>
            </a:pPr>
            <a:endParaRPr lang="cs-CZ" sz="16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Rakousko získalo dohled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	nad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Bosnou a Hercegovinou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	(1908 ji připojili).</a:t>
            </a:r>
          </a:p>
          <a:p>
            <a:pPr eaLnBrk="1">
              <a:spcAft>
                <a:spcPts val="0"/>
              </a:spcAft>
              <a:buNone/>
            </a:pPr>
            <a:endParaRPr lang="cs-CZ" sz="28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Následoval konflikt se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Srbskem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, které Bosnu a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	Hercegovinu také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	nárokovalo.</a:t>
            </a:r>
          </a:p>
          <a:p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endParaRPr lang="cs-CZ" sz="1200" dirty="0" smtClean="0"/>
          </a:p>
          <a:p>
            <a:pPr algn="ctr"/>
            <a:endParaRPr lang="cs-CZ" sz="1200" dirty="0" smtClean="0"/>
          </a:p>
          <a:p>
            <a:pPr algn="ctr"/>
            <a:endParaRPr lang="cs-CZ" sz="1200" dirty="0" smtClean="0"/>
          </a:p>
          <a:p>
            <a:pPr algn="ctr">
              <a:lnSpc>
                <a:spcPct val="100000"/>
              </a:lnSpc>
              <a:spcAft>
                <a:spcPct val="0"/>
              </a:spcAft>
            </a:pPr>
            <a:endParaRPr lang="cs-CZ" sz="1200" dirty="0" smtClean="0"/>
          </a:p>
          <a:p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979" t="8049" r="37776" b="20327"/>
          <a:stretch>
            <a:fillRect/>
          </a:stretch>
        </p:blipFill>
        <p:spPr bwMode="auto">
          <a:xfrm>
            <a:off x="5656582" y="2207166"/>
            <a:ext cx="3929090" cy="398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roky 1917 a 1918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18" y="1708135"/>
            <a:ext cx="9069387" cy="4351338"/>
          </a:xfrm>
        </p:spPr>
        <p:txBody>
          <a:bodyPr/>
          <a:lstStyle/>
          <a:p>
            <a:pPr eaLnBrk="1"/>
            <a:r>
              <a:rPr lang="cs-CZ" sz="2800" dirty="0" smtClean="0">
                <a:latin typeface="Book Antiqua" pitchFamily="18" charset="0"/>
              </a:rPr>
              <a:t>Proběhly neúspěšné pokusy o mír.</a:t>
            </a:r>
          </a:p>
          <a:p>
            <a:pPr eaLnBrk="1"/>
            <a:r>
              <a:rPr lang="cs-CZ" sz="2800" dirty="0" smtClean="0">
                <a:latin typeface="Book Antiqua" pitchFamily="18" charset="0"/>
              </a:rPr>
              <a:t>Německo začalo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ponorkovou válku</a:t>
            </a:r>
            <a:r>
              <a:rPr lang="cs-CZ" sz="2800" dirty="0" smtClean="0">
                <a:latin typeface="Book Antiqua" pitchFamily="18" charset="0"/>
              </a:rPr>
              <a:t>, reakcí na to byl vstup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USA do války </a:t>
            </a:r>
            <a:r>
              <a:rPr lang="cs-CZ" sz="2800" dirty="0" smtClean="0">
                <a:latin typeface="Book Antiqua" pitchFamily="18" charset="0"/>
              </a:rPr>
              <a:t>(duben 1917).</a:t>
            </a: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Do války vstoupilo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Řecko – otevřena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	balkánská fronta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buNone/>
            </a:pPr>
            <a:r>
              <a:rPr lang="cs-CZ" sz="2800" dirty="0" smtClean="0">
                <a:latin typeface="Book Antiqua" pitchFamily="18" charset="0"/>
              </a:rPr>
              <a:t> 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4494" y="3147373"/>
            <a:ext cx="5503732" cy="304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roky 1917 a 1918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600" dirty="0" smtClean="0">
                <a:latin typeface="Book Antiqua" pitchFamily="18" charset="0"/>
              </a:rPr>
              <a:t>V únoru proběhla v Rusku </a:t>
            </a: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Únorová revoluce</a:t>
            </a:r>
            <a:r>
              <a:rPr lang="cs-CZ" sz="2600" dirty="0" smtClean="0">
                <a:latin typeface="Book Antiqua" pitchFamily="18" charset="0"/>
              </a:rPr>
              <a:t>, byl svržen carismus.</a:t>
            </a:r>
          </a:p>
          <a:p>
            <a:pPr eaLnBrk="1">
              <a:buNone/>
            </a:pPr>
            <a:endParaRPr lang="cs-CZ" sz="2600" dirty="0" smtClean="0">
              <a:latin typeface="Book Antiqua" pitchFamily="18" charset="0"/>
            </a:endParaRPr>
          </a:p>
          <a:p>
            <a:pPr eaLnBrk="1">
              <a:spcAft>
                <a:spcPts val="0"/>
              </a:spcAft>
            </a:pPr>
            <a:r>
              <a:rPr lang="cs-CZ" sz="2600" dirty="0" smtClean="0">
                <a:latin typeface="Book Antiqua" pitchFamily="18" charset="0"/>
              </a:rPr>
              <a:t>7. listopadu proběhla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600" dirty="0" smtClean="0">
                <a:latin typeface="Book Antiqua" pitchFamily="18" charset="0"/>
              </a:rPr>
              <a:t>	</a:t>
            </a: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Říjnová revoluce</a:t>
            </a:r>
            <a:r>
              <a:rPr lang="cs-CZ" sz="2600" dirty="0" smtClean="0">
                <a:latin typeface="Book Antiqua" pitchFamily="18" charset="0"/>
              </a:rPr>
              <a:t>, k moci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600" dirty="0" smtClean="0">
                <a:latin typeface="Book Antiqua" pitchFamily="18" charset="0"/>
              </a:rPr>
              <a:t>	se dostali </a:t>
            </a: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bolševici</a:t>
            </a:r>
            <a:r>
              <a:rPr lang="cs-CZ" sz="2600" dirty="0" smtClean="0">
                <a:latin typeface="Book Antiqua" pitchFamily="18" charset="0"/>
              </a:rPr>
              <a:t>.</a:t>
            </a:r>
          </a:p>
          <a:p>
            <a:pPr eaLnBrk="1">
              <a:spcAft>
                <a:spcPts val="0"/>
              </a:spcAft>
              <a:buNone/>
            </a:pPr>
            <a:endParaRPr lang="cs-CZ" sz="26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3. března 1918</a:t>
            </a:r>
            <a:r>
              <a:rPr lang="cs-CZ" sz="2600" dirty="0" smtClean="0">
                <a:latin typeface="Book Antiqua" pitchFamily="18" charset="0"/>
              </a:rPr>
              <a:t> byl </a:t>
            </a:r>
          </a:p>
          <a:p>
            <a:pPr>
              <a:spcAft>
                <a:spcPts val="0"/>
              </a:spcAft>
              <a:buNone/>
            </a:pPr>
            <a:r>
              <a:rPr lang="cs-CZ" sz="2600" dirty="0" smtClean="0">
                <a:latin typeface="Book Antiqua" pitchFamily="18" charset="0"/>
              </a:rPr>
              <a:t>	uzavřen </a:t>
            </a: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Brest-litevský </a:t>
            </a:r>
          </a:p>
          <a:p>
            <a:pPr>
              <a:spcAft>
                <a:spcPts val="0"/>
              </a:spcAft>
              <a:buNone/>
            </a:pP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	mír</a:t>
            </a:r>
            <a:r>
              <a:rPr lang="cs-CZ" sz="2600" dirty="0" smtClean="0">
                <a:latin typeface="Book Antiqua" pitchFamily="18" charset="0"/>
              </a:rPr>
              <a:t> (Rusko se vzdalo Finska, pobaltských států, Polska a Ukrajiny).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100" y="2208201"/>
            <a:ext cx="475381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roky 1917 a 1918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8. ledna 1918 vydal americký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prezident </a:t>
            </a:r>
            <a:r>
              <a:rPr lang="cs-CZ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Woodrow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 Wilson 	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program</a:t>
            </a:r>
            <a:r>
              <a:rPr lang="cs-CZ" sz="2800" dirty="0" smtClean="0">
                <a:latin typeface="Book Antiqua" pitchFamily="18" charset="0"/>
              </a:rPr>
              <a:t> poválečného uspořádání,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tzv.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14 bodů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pPr eaLnBrk="1">
              <a:buNone/>
            </a:pPr>
            <a:endParaRPr lang="cs-CZ" sz="2800" dirty="0" smtClean="0">
              <a:latin typeface="Book Antiqua" pitchFamily="18" charset="0"/>
            </a:endParaRPr>
          </a:p>
          <a:p>
            <a:r>
              <a:rPr lang="cs-CZ" sz="2800" dirty="0" smtClean="0">
                <a:latin typeface="Book Antiqua" pitchFamily="18" charset="0"/>
              </a:rPr>
              <a:t>Němci začali ofenzívu, došlo k 2. bitvě na řece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Marně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/>
            <a:r>
              <a:rPr lang="cs-CZ" sz="2800" dirty="0" smtClean="0">
                <a:latin typeface="Book Antiqua" pitchFamily="18" charset="0"/>
              </a:rPr>
              <a:t>Dohodová vojska začala útočit a Němce vytlačovat.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1948" y="1708135"/>
            <a:ext cx="2681931" cy="326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Konec 1. světové války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sz="2800" dirty="0" smtClean="0">
                <a:latin typeface="Book Antiqua" pitchFamily="18" charset="0"/>
              </a:rPr>
              <a:t>V září požádalo o mír Bulharsko, v říjnu Turecko.</a:t>
            </a:r>
          </a:p>
          <a:p>
            <a:pPr>
              <a:spcAft>
                <a:spcPts val="0"/>
              </a:spcAft>
            </a:pP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3. 11. </a:t>
            </a:r>
            <a:r>
              <a:rPr lang="cs-CZ" sz="2800" dirty="0" smtClean="0">
                <a:latin typeface="Book Antiqua" pitchFamily="18" charset="0"/>
              </a:rPr>
              <a:t>podepsalo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mír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	</a:t>
            </a:r>
            <a:r>
              <a:rPr lang="cs-CZ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Rakousko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-Uhersko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11. 11. </a:t>
            </a:r>
            <a:r>
              <a:rPr lang="cs-CZ" sz="2800" dirty="0" smtClean="0">
                <a:latin typeface="Book Antiqua" pitchFamily="18" charset="0"/>
              </a:rPr>
              <a:t>podepsalo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Německo</a:t>
            </a:r>
            <a:r>
              <a:rPr lang="cs-CZ" sz="2800" dirty="0" smtClean="0"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mír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Compiègne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. </a:t>
            </a:r>
          </a:p>
          <a:p>
            <a:pPr eaLnBrk="1"/>
            <a:endParaRPr lang="cs-CZ" sz="28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8940" y="2208201"/>
            <a:ext cx="3686172" cy="395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Důsledky 1. světové války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500" dirty="0" smtClean="0">
                <a:latin typeface="Book Antiqua" pitchFamily="18" charset="0"/>
              </a:rPr>
              <a:t>Zahynulo 10 milionů lidí.</a:t>
            </a:r>
          </a:p>
          <a:p>
            <a:pPr eaLnBrk="1"/>
            <a:r>
              <a:rPr lang="cs-CZ" sz="2500" dirty="0" smtClean="0">
                <a:latin typeface="Book Antiqua" pitchFamily="18" charset="0"/>
              </a:rPr>
              <a:t>Bylo zraněno 20 milionů lidí.</a:t>
            </a:r>
          </a:p>
          <a:p>
            <a:pPr eaLnBrk="1">
              <a:spcAft>
                <a:spcPts val="0"/>
              </a:spcAft>
            </a:pPr>
            <a:r>
              <a:rPr lang="cs-CZ" sz="2500" dirty="0" smtClean="0">
                <a:latin typeface="Book Antiqua" pitchFamily="18" charset="0"/>
              </a:rPr>
              <a:t>Zanikly 4 monarchie – ruská,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500" dirty="0" smtClean="0">
                <a:latin typeface="Book Antiqua" pitchFamily="18" charset="0"/>
              </a:rPr>
              <a:t>	habsburská, německá a turecká.</a:t>
            </a:r>
          </a:p>
          <a:p>
            <a:pPr eaLnBrk="1">
              <a:spcAft>
                <a:spcPts val="0"/>
              </a:spcAft>
              <a:buNone/>
            </a:pPr>
            <a:endParaRPr lang="cs-CZ" sz="25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500" dirty="0" smtClean="0">
                <a:latin typeface="Book Antiqua" pitchFamily="18" charset="0"/>
              </a:rPr>
              <a:t>Z </a:t>
            </a:r>
            <a:r>
              <a:rPr lang="cs-CZ" sz="2500" dirty="0" err="1" smtClean="0">
                <a:latin typeface="Book Antiqua" pitchFamily="18" charset="0"/>
              </a:rPr>
              <a:t>Rakouska</a:t>
            </a:r>
            <a:r>
              <a:rPr lang="cs-CZ" sz="2500" dirty="0" smtClean="0">
                <a:latin typeface="Book Antiqua" pitchFamily="18" charset="0"/>
              </a:rPr>
              <a:t>-Uherska vzniklo </a:t>
            </a:r>
          </a:p>
          <a:p>
            <a:pPr>
              <a:spcAft>
                <a:spcPts val="0"/>
              </a:spcAft>
              <a:buNone/>
            </a:pPr>
            <a:r>
              <a:rPr lang="cs-CZ" sz="2500" dirty="0" smtClean="0">
                <a:latin typeface="Book Antiqua" pitchFamily="18" charset="0"/>
              </a:rPr>
              <a:t>	</a:t>
            </a:r>
            <a:r>
              <a:rPr lang="cs-CZ" sz="25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5 nových států </a:t>
            </a:r>
            <a:r>
              <a:rPr lang="cs-CZ" sz="2500" dirty="0" smtClean="0">
                <a:latin typeface="Book Antiqua" pitchFamily="18" charset="0"/>
              </a:rPr>
              <a:t>- Československo,</a:t>
            </a:r>
          </a:p>
          <a:p>
            <a:pPr>
              <a:spcAft>
                <a:spcPts val="0"/>
              </a:spcAft>
              <a:buNone/>
            </a:pPr>
            <a:r>
              <a:rPr lang="cs-CZ" sz="2500" dirty="0" smtClean="0">
                <a:latin typeface="Book Antiqua" pitchFamily="18" charset="0"/>
              </a:rPr>
              <a:t>	Polsko, Rakousko, Maďarsko, </a:t>
            </a:r>
          </a:p>
          <a:p>
            <a:pPr>
              <a:spcAft>
                <a:spcPts val="0"/>
              </a:spcAft>
              <a:buNone/>
            </a:pPr>
            <a:r>
              <a:rPr lang="cs-CZ" sz="2500" dirty="0" smtClean="0">
                <a:latin typeface="Book Antiqua" pitchFamily="18" charset="0"/>
              </a:rPr>
              <a:t>	Království Srbů, Chorvatů a Slovinců – pozdější Jugoslávie.</a:t>
            </a:r>
          </a:p>
          <a:p>
            <a:pPr>
              <a:spcAft>
                <a:spcPts val="0"/>
              </a:spcAft>
              <a:buNone/>
            </a:pPr>
            <a:endParaRPr lang="cs-CZ" sz="2500" dirty="0" smtClean="0">
              <a:latin typeface="Book Antiqua" pitchFamily="18" charset="0"/>
            </a:endParaRPr>
          </a:p>
          <a:p>
            <a:r>
              <a:rPr lang="cs-CZ" sz="2500" dirty="0" smtClean="0">
                <a:latin typeface="Book Antiqua" pitchFamily="18" charset="0"/>
              </a:rPr>
              <a:t>Zbývající území získala Itálie a Rumunsko.</a:t>
            </a:r>
          </a:p>
          <a:p>
            <a:endParaRPr lang="cs-CZ" sz="28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110" y="1733853"/>
            <a:ext cx="4290990" cy="29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Poválečné uspořádání světa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Mírová konference </a:t>
            </a:r>
            <a:r>
              <a:rPr lang="cs-CZ" sz="2800" dirty="0" smtClean="0">
                <a:latin typeface="Book Antiqua" pitchFamily="18" charset="0"/>
              </a:rPr>
              <a:t>probíhala ve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Versailles</a:t>
            </a:r>
            <a:r>
              <a:rPr lang="cs-CZ" sz="2800" dirty="0" smtClean="0"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(18. 1. 1919 – 21. 1. 1920).</a:t>
            </a:r>
          </a:p>
          <a:p>
            <a:pPr>
              <a:buNone/>
            </a:pPr>
            <a:endParaRPr lang="cs-CZ" sz="2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Největší vliv měly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 	tyto státy: Francie,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 	Velká Británie,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USA, Itálie a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Japonsko.</a:t>
            </a:r>
          </a:p>
          <a:p>
            <a:endParaRPr lang="cs-CZ" sz="2800" dirty="0" smtClean="0">
              <a:latin typeface="Book Antiqua" pitchFamily="18" charset="0"/>
            </a:endParaRPr>
          </a:p>
          <a:p>
            <a:endParaRPr lang="cs-CZ" sz="2800" dirty="0" smtClean="0">
              <a:latin typeface="Book Antiqua" pitchFamily="18" charset="0"/>
            </a:endParaRPr>
          </a:p>
          <a:p>
            <a:pPr eaLnBrk="1"/>
            <a:endParaRPr lang="cs-CZ" sz="28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0662" y="2641591"/>
            <a:ext cx="5453075" cy="340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Poválečné uspořádání světa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sz="2400" dirty="0" smtClean="0">
                <a:latin typeface="Book Antiqua" pitchFamily="18" charset="0"/>
              </a:rPr>
              <a:t>Mír s</a:t>
            </a:r>
            <a:r>
              <a:rPr lang="cs-CZ" sz="2400" b="1" dirty="0" smtClean="0">
                <a:latin typeface="Book Antiqua" pitchFamily="18" charset="0"/>
              </a:rPr>
              <a:t> 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Německem</a:t>
            </a:r>
            <a:r>
              <a:rPr lang="cs-CZ" sz="2400" dirty="0" smtClean="0">
                <a:latin typeface="Book Antiqua" pitchFamily="18" charset="0"/>
              </a:rPr>
              <a:t> byl podepsán ve 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Versailles</a:t>
            </a:r>
            <a:r>
              <a:rPr lang="cs-CZ" sz="2400" dirty="0" smtClean="0">
                <a:latin typeface="Book Antiqua" pitchFamily="18" charset="0"/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28. 6. 1919</a:t>
            </a:r>
            <a:r>
              <a:rPr lang="cs-CZ" sz="2400" dirty="0" smtClean="0">
                <a:latin typeface="Book Antiqua" pitchFamily="18" charset="0"/>
              </a:rPr>
              <a:t>. </a:t>
            </a:r>
          </a:p>
          <a:p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Postih</a:t>
            </a:r>
            <a:r>
              <a:rPr lang="cs-CZ" sz="2400" dirty="0" smtClean="0">
                <a:latin typeface="Book Antiqua" pitchFamily="18" charset="0"/>
              </a:rPr>
              <a:t> Německa - ztráta třetiny území + všechny kolonie,</a:t>
            </a:r>
          </a:p>
          <a:p>
            <a:pPr>
              <a:buNone/>
            </a:pPr>
            <a:r>
              <a:rPr lang="cs-CZ" sz="2400" dirty="0" smtClean="0">
                <a:latin typeface="Book Antiqua" pitchFamily="18" charset="0"/>
              </a:rPr>
              <a:t>			 - mezi Francií a Německem 50 km široké demilitarizované pásmo v Porýní,</a:t>
            </a: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		- německá armáda omezena </a:t>
            </a: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jen na 100 000 mužů, zrušena </a:t>
            </a: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všeobecná branná povinnost,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		- velké reparace = náhrady</a:t>
            </a: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 válečných škod</a:t>
            </a:r>
            <a:r>
              <a:rPr lang="cs-CZ" sz="2400" dirty="0" smtClean="0"/>
              <a:t>.</a:t>
            </a:r>
          </a:p>
          <a:p>
            <a:pPr eaLnBrk="1"/>
            <a:endParaRPr lang="cs-CZ" sz="28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0376" y="3152135"/>
            <a:ext cx="3627349" cy="309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Poválečné uspořádání světa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sz="2400" dirty="0" smtClean="0">
                <a:latin typeface="Book Antiqua" pitchFamily="18" charset="0"/>
              </a:rPr>
              <a:t>Mír s</a:t>
            </a:r>
            <a:r>
              <a:rPr lang="cs-CZ" sz="2400" b="1" dirty="0" smtClean="0">
                <a:latin typeface="Book Antiqua" pitchFamily="18" charset="0"/>
              </a:rPr>
              <a:t> 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Rakouskem</a:t>
            </a:r>
            <a:r>
              <a:rPr lang="cs-CZ" sz="2400" b="1" dirty="0" smtClean="0"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sz="2400" b="1" dirty="0" smtClean="0">
                <a:latin typeface="Book Antiqua" pitchFamily="18" charset="0"/>
              </a:rPr>
              <a:t>	10. září 1919</a:t>
            </a:r>
            <a:r>
              <a:rPr lang="cs-CZ" sz="2400" dirty="0" smtClean="0">
                <a:latin typeface="Book Antiqua" pitchFamily="18" charset="0"/>
              </a:rPr>
              <a:t> v </a:t>
            </a:r>
            <a:r>
              <a:rPr lang="cs-CZ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Saint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-</a:t>
            </a:r>
            <a:r>
              <a:rPr lang="cs-CZ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Germain</a:t>
            </a:r>
            <a:r>
              <a:rPr lang="cs-CZ" sz="2400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 smtClean="0">
                <a:latin typeface="Book Antiqua" pitchFamily="18" charset="0"/>
              </a:rPr>
              <a:t>Mír s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 Bulharskem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27. listopadu </a:t>
            </a:r>
            <a:r>
              <a:rPr lang="cs-CZ" sz="2400" b="1" dirty="0" smtClean="0">
                <a:latin typeface="Book Antiqua" pitchFamily="18" charset="0"/>
              </a:rPr>
              <a:t>1919</a:t>
            </a:r>
            <a:r>
              <a:rPr lang="cs-CZ" sz="2400" dirty="0" smtClean="0">
                <a:latin typeface="Book Antiqua" pitchFamily="18" charset="0"/>
              </a:rPr>
              <a:t> v </a:t>
            </a:r>
            <a:r>
              <a:rPr lang="cs-CZ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Neuilly</a:t>
            </a:r>
            <a:r>
              <a:rPr lang="cs-CZ" sz="2400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 smtClean="0">
                <a:latin typeface="Book Antiqua" pitchFamily="18" charset="0"/>
              </a:rPr>
              <a:t>Mír s</a:t>
            </a:r>
            <a:r>
              <a:rPr lang="cs-CZ" sz="2400" b="1" dirty="0" smtClean="0">
                <a:latin typeface="Book Antiqua" pitchFamily="18" charset="0"/>
              </a:rPr>
              <a:t> 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Maďarskem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4. června </a:t>
            </a:r>
            <a:r>
              <a:rPr lang="cs-CZ" sz="2400" b="1" dirty="0" smtClean="0">
                <a:latin typeface="Book Antiqua" pitchFamily="18" charset="0"/>
              </a:rPr>
              <a:t>1920</a:t>
            </a:r>
            <a:r>
              <a:rPr lang="cs-CZ" sz="2400" dirty="0" smtClean="0">
                <a:latin typeface="Book Antiqua" pitchFamily="18" charset="0"/>
              </a:rPr>
              <a:t> v 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Trianonu</a:t>
            </a:r>
            <a:r>
              <a:rPr lang="cs-CZ" sz="2400" dirty="0" smtClean="0">
                <a:latin typeface="Book Antiqua" pitchFamily="18" charset="0"/>
              </a:rPr>
              <a:t>. </a:t>
            </a:r>
          </a:p>
          <a:p>
            <a:pPr>
              <a:spcAft>
                <a:spcPts val="0"/>
              </a:spcAft>
              <a:buNone/>
            </a:pPr>
            <a:endParaRPr lang="cs-CZ" sz="14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 smtClean="0">
                <a:latin typeface="Book Antiqua" pitchFamily="18" charset="0"/>
              </a:rPr>
              <a:t>Mír s</a:t>
            </a:r>
            <a:r>
              <a:rPr lang="cs-CZ" sz="2400" b="1" dirty="0" smtClean="0">
                <a:latin typeface="Book Antiqua" pitchFamily="18" charset="0"/>
              </a:rPr>
              <a:t> </a:t>
            </a:r>
            <a:r>
              <a:rPr lang="cs-C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Tureckem</a:t>
            </a:r>
            <a:r>
              <a:rPr lang="cs-CZ" sz="2400" dirty="0" smtClean="0"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10. srpna </a:t>
            </a:r>
            <a:r>
              <a:rPr lang="cs-CZ" sz="2400" b="1" dirty="0" smtClean="0">
                <a:latin typeface="Book Antiqua" pitchFamily="18" charset="0"/>
              </a:rPr>
              <a:t>1920 </a:t>
            </a:r>
            <a:r>
              <a:rPr lang="cs-CZ" sz="2400" dirty="0" smtClean="0">
                <a:latin typeface="Book Antiqua" pitchFamily="18" charset="0"/>
              </a:rPr>
              <a:t>v </a:t>
            </a:r>
            <a:r>
              <a:rPr lang="cs-CZ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Sérves</a:t>
            </a:r>
            <a:r>
              <a:rPr lang="cs-CZ" sz="2400" dirty="0" smtClean="0">
                <a:latin typeface="Book Antiqua" pitchFamily="18" charset="0"/>
              </a:rPr>
              <a:t> </a:t>
            </a:r>
          </a:p>
          <a:p>
            <a:pPr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u Paříže.</a:t>
            </a:r>
          </a:p>
          <a:p>
            <a:pPr eaLnBrk="1"/>
            <a:endParaRPr lang="cs-CZ" sz="24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sz="2400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2" y="1922449"/>
            <a:ext cx="4725090" cy="38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Poválečné uspořádání světa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800" dirty="0" smtClean="0">
                <a:latin typeface="Book Antiqua" pitchFamily="18" charset="0"/>
              </a:rPr>
              <a:t>V roce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1920 </a:t>
            </a:r>
            <a:r>
              <a:rPr lang="cs-CZ" sz="2800" dirty="0" smtClean="0">
                <a:latin typeface="Book Antiqua" pitchFamily="18" charset="0"/>
              </a:rPr>
              <a:t>vznikla </a:t>
            </a:r>
            <a:r>
              <a:rPr lang="cs-CZ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Společnost národů </a:t>
            </a:r>
            <a:r>
              <a:rPr lang="cs-CZ" sz="2800" dirty="0" smtClean="0">
                <a:latin typeface="Book Antiqua" pitchFamily="18" charset="0"/>
              </a:rPr>
              <a:t>-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světová mezinárodní organizace států.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Sídlo bylo v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Ženevě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  <a:p>
            <a:endParaRPr lang="cs-CZ" sz="14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Cílem společnosti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bylo zajistit mír a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spolupráci národů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a řešení sporů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jednáním.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3056" y="2636829"/>
            <a:ext cx="561398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Poválečné uspořádání světa</a:t>
            </a:r>
            <a:endParaRPr lang="cs-CZ" dirty="0" smtClean="0">
              <a:latin typeface="Book Antiqua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Konference ve Washingtonu </a:t>
            </a:r>
            <a:r>
              <a:rPr lang="cs-CZ" sz="2800" dirty="0" smtClean="0">
                <a:latin typeface="Book Antiqua" pitchFamily="18" charset="0"/>
              </a:rPr>
              <a:t>(12. 11. 1921 – 6. 2. 1922)</a:t>
            </a:r>
          </a:p>
          <a:p>
            <a:r>
              <a:rPr lang="cs-CZ" sz="2800" dirty="0" smtClean="0">
                <a:latin typeface="Book Antiqua" pitchFamily="18" charset="0"/>
              </a:rPr>
              <a:t>Jednalo se tam o uspořádání situace v Tichomoří a na Dálném východě.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0180" y="2851143"/>
            <a:ext cx="4857784" cy="333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Mezinárodní vztahy před válkou</a:t>
            </a:r>
            <a:endParaRPr lang="cs-CZ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sz="2800" dirty="0" smtClean="0">
                <a:latin typeface="Book Antiqua" pitchFamily="18" charset="0"/>
              </a:rPr>
              <a:t>Roku 1879 vznikl </a:t>
            </a:r>
            <a:r>
              <a:rPr lang="cs-CZ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Dvojspolek</a:t>
            </a:r>
            <a:r>
              <a:rPr lang="cs-CZ" sz="2800" dirty="0" smtClean="0">
                <a:latin typeface="Book Antiqua" pitchFamily="18" charset="0"/>
              </a:rPr>
              <a:t> = </a:t>
            </a:r>
            <a:r>
              <a:rPr lang="cs-CZ" sz="2800" dirty="0" err="1" smtClean="0">
                <a:latin typeface="Book Antiqua" pitchFamily="18" charset="0"/>
              </a:rPr>
              <a:t>Rakousko</a:t>
            </a:r>
            <a:r>
              <a:rPr lang="cs-CZ" sz="2800" dirty="0" smtClean="0">
                <a:latin typeface="Book Antiqua" pitchFamily="18" charset="0"/>
              </a:rPr>
              <a:t>-Uhersko s Německem proti Francii a Rusku. </a:t>
            </a:r>
          </a:p>
          <a:p>
            <a:pPr>
              <a:buNone/>
            </a:pPr>
            <a:endParaRPr lang="cs-CZ" sz="2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Roku 1882 se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přidala Itálie →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vznikl </a:t>
            </a:r>
            <a:r>
              <a:rPr lang="cs-CZ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Trojspolek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algn="ctr">
              <a:buNone/>
            </a:pPr>
            <a:endParaRPr lang="cs-CZ" sz="2800" dirty="0" smtClean="0">
              <a:latin typeface="+mj-lt"/>
            </a:endParaRPr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0180" y="2636829"/>
            <a:ext cx="5154861" cy="350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Zdroje informací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smtClean="0">
                <a:latin typeface="Book Antiqua" pitchFamily="18" charset="0"/>
              </a:rPr>
              <a:t>Kohoutková, H., </a:t>
            </a:r>
            <a:r>
              <a:rPr lang="cs-CZ" sz="1800" dirty="0" err="1" smtClean="0">
                <a:latin typeface="Book Antiqua" pitchFamily="18" charset="0"/>
              </a:rPr>
              <a:t>Komsová</a:t>
            </a:r>
            <a:r>
              <a:rPr lang="cs-CZ" sz="1800" dirty="0" smtClean="0">
                <a:latin typeface="Book Antiqua" pitchFamily="18" charset="0"/>
              </a:rPr>
              <a:t>, M.: </a:t>
            </a:r>
            <a:r>
              <a:rPr lang="cs-CZ" sz="1800" i="1" dirty="0" smtClean="0">
                <a:latin typeface="Book Antiqua" pitchFamily="18" charset="0"/>
              </a:rPr>
              <a:t>Dějepis na dlani</a:t>
            </a:r>
            <a:r>
              <a:rPr lang="cs-CZ" sz="1800" dirty="0" smtClean="0">
                <a:latin typeface="Book Antiqua" pitchFamily="18" charset="0"/>
              </a:rPr>
              <a:t>. 2. </a:t>
            </a:r>
            <a:r>
              <a:rPr lang="cs-CZ" sz="1800" dirty="0" err="1" smtClean="0">
                <a:latin typeface="Book Antiqua" pitchFamily="18" charset="0"/>
              </a:rPr>
              <a:t>vyd</a:t>
            </a:r>
            <a:r>
              <a:rPr lang="cs-CZ" sz="1800" dirty="0" smtClean="0">
                <a:latin typeface="Book Antiqua" pitchFamily="18" charset="0"/>
              </a:rPr>
              <a:t>. Olomouc: </a:t>
            </a:r>
            <a:r>
              <a:rPr lang="cs-CZ" sz="1800" dirty="0" err="1" smtClean="0">
                <a:latin typeface="Book Antiqua" pitchFamily="18" charset="0"/>
              </a:rPr>
              <a:t>Rubico</a:t>
            </a:r>
            <a:r>
              <a:rPr lang="cs-CZ" sz="1800" dirty="0" smtClean="0">
                <a:latin typeface="Book Antiqua" pitchFamily="18" charset="0"/>
              </a:rPr>
              <a:t>, 2007. s. 256.                   ISBN 80-7346-065-3</a:t>
            </a: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err="1" smtClean="0">
                <a:latin typeface="Book Antiqua" pitchFamily="18" charset="0"/>
              </a:rPr>
              <a:t>Sochrová</a:t>
            </a:r>
            <a:r>
              <a:rPr lang="cs-CZ" sz="1800" dirty="0" smtClean="0">
                <a:latin typeface="Book Antiqua" pitchFamily="18" charset="0"/>
              </a:rPr>
              <a:t>, M.: </a:t>
            </a:r>
            <a:r>
              <a:rPr lang="cs-CZ" sz="1800" i="1" dirty="0" smtClean="0">
                <a:latin typeface="Book Antiqua" pitchFamily="18" charset="0"/>
              </a:rPr>
              <a:t>Dějepis II. v kostce</a:t>
            </a:r>
            <a:r>
              <a:rPr lang="cs-CZ" sz="1800" dirty="0" smtClean="0">
                <a:latin typeface="Book Antiqua" pitchFamily="18" charset="0"/>
              </a:rPr>
              <a:t>. 2. </a:t>
            </a:r>
            <a:r>
              <a:rPr lang="cs-CZ" sz="1800" dirty="0" err="1" smtClean="0">
                <a:latin typeface="Book Antiqua" pitchFamily="18" charset="0"/>
              </a:rPr>
              <a:t>vyd</a:t>
            </a:r>
            <a:r>
              <a:rPr lang="cs-CZ" sz="1800" dirty="0" smtClean="0">
                <a:latin typeface="Book Antiqua" pitchFamily="18" charset="0"/>
              </a:rPr>
              <a:t>. Havlíčkův Brod: Fragment, 2002. s. 160.                 ISBN 80-7200-339-9</a:t>
            </a: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smtClean="0">
                <a:latin typeface="Book Antiqua" pitchFamily="18" charset="0"/>
              </a:rPr>
              <a:t>Bělina, P., Havel, P., Kučera, J., P., Láník, J., Míšková, A., Pilát, V.: </a:t>
            </a:r>
            <a:r>
              <a:rPr lang="cs-CZ" sz="1800" i="1" dirty="0" smtClean="0">
                <a:latin typeface="Book Antiqua" pitchFamily="18" charset="0"/>
              </a:rPr>
              <a:t>Dějiny evropské civilizace II.</a:t>
            </a:r>
            <a:r>
              <a:rPr lang="cs-CZ" sz="1800" dirty="0" smtClean="0">
                <a:latin typeface="Book Antiqua" pitchFamily="18" charset="0"/>
              </a:rPr>
              <a:t> 4. </a:t>
            </a:r>
            <a:r>
              <a:rPr lang="cs-CZ" sz="1800" dirty="0" err="1" smtClean="0">
                <a:latin typeface="Book Antiqua" pitchFamily="18" charset="0"/>
              </a:rPr>
              <a:t>vyd</a:t>
            </a:r>
            <a:r>
              <a:rPr lang="cs-CZ" sz="1800" dirty="0" smtClean="0">
                <a:latin typeface="Book Antiqua" pitchFamily="18" charset="0"/>
              </a:rPr>
              <a:t>. Praha: Paseka, 2002. s. 328. ISBN 80-7185-473-5</a:t>
            </a:r>
          </a:p>
          <a:p>
            <a:pPr>
              <a:spcAft>
                <a:spcPts val="1200"/>
              </a:spcAft>
              <a:buClr>
                <a:srgbClr val="FFC000"/>
              </a:buClr>
              <a:buNone/>
              <a:defRPr/>
            </a:pPr>
            <a:endParaRPr lang="cs-CZ" sz="400" dirty="0" smtClean="0">
              <a:latin typeface="Book Antiqua" pitchFamily="18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smtClean="0">
                <a:latin typeface="Book Antiqua" pitchFamily="18" charset="0"/>
              </a:rPr>
              <a:t>Elektronické odkazy:</a:t>
            </a: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err="1" smtClean="0">
                <a:latin typeface="Book Antiqua" pitchFamily="18" charset="0"/>
              </a:rPr>
              <a:t>Wikipedie</a:t>
            </a:r>
            <a:r>
              <a:rPr lang="cs-CZ" sz="1800" dirty="0" smtClean="0">
                <a:latin typeface="Book Antiqua" pitchFamily="18" charset="0"/>
              </a:rPr>
              <a:t>, otevřená encyklopedie – http://cs.wikipedia.org/</a:t>
            </a: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smtClean="0">
                <a:latin typeface="Book Antiqua" pitchFamily="18" charset="0"/>
              </a:rPr>
              <a:t>	Historie lidstva - http://www.</a:t>
            </a:r>
            <a:r>
              <a:rPr lang="cs-CZ" sz="1800" dirty="0" err="1" smtClean="0">
                <a:latin typeface="Book Antiqua" pitchFamily="18" charset="0"/>
              </a:rPr>
              <a:t>ucebnice</a:t>
            </a:r>
            <a:r>
              <a:rPr lang="cs-CZ" sz="1800" dirty="0" smtClean="0">
                <a:latin typeface="Book Antiqua" pitchFamily="18" charset="0"/>
              </a:rPr>
              <a:t>-</a:t>
            </a:r>
            <a:r>
              <a:rPr lang="cs-CZ" sz="1800" dirty="0" err="1" smtClean="0">
                <a:latin typeface="Book Antiqua" pitchFamily="18" charset="0"/>
              </a:rPr>
              <a:t>dejepisu.ic.cz</a:t>
            </a:r>
            <a:endParaRPr lang="cs-CZ" sz="1800" dirty="0" smtClean="0">
              <a:latin typeface="Book Antiqua" pitchFamily="18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smtClean="0">
                <a:latin typeface="Book Antiqua" pitchFamily="18" charset="0"/>
              </a:rPr>
              <a:t>Dějepis.</a:t>
            </a:r>
            <a:r>
              <a:rPr lang="cs-CZ" sz="1800" dirty="0" err="1" smtClean="0">
                <a:latin typeface="Book Antiqua" pitchFamily="18" charset="0"/>
              </a:rPr>
              <a:t>com</a:t>
            </a:r>
            <a:r>
              <a:rPr lang="cs-CZ" sz="1800" dirty="0" smtClean="0">
                <a:latin typeface="Book Antiqua" pitchFamily="18" charset="0"/>
              </a:rPr>
              <a:t> - http://www.</a:t>
            </a:r>
            <a:r>
              <a:rPr lang="cs-CZ" sz="1800" dirty="0" err="1" smtClean="0">
                <a:latin typeface="Book Antiqua" pitchFamily="18" charset="0"/>
              </a:rPr>
              <a:t>dejepis.com</a:t>
            </a:r>
            <a:endParaRPr lang="cs-CZ" sz="1800" dirty="0" smtClean="0">
              <a:latin typeface="Book Antiqua" pitchFamily="18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smtClean="0">
                <a:latin typeface="Book Antiqua" pitchFamily="18" charset="0"/>
              </a:rPr>
              <a:t>Moderní dějiny - http://www.</a:t>
            </a:r>
            <a:r>
              <a:rPr lang="cs-CZ" sz="1800" dirty="0" err="1" smtClean="0">
                <a:latin typeface="Book Antiqua" pitchFamily="18" charset="0"/>
              </a:rPr>
              <a:t>moderni</a:t>
            </a:r>
            <a:r>
              <a:rPr lang="cs-CZ" sz="1800" dirty="0" smtClean="0">
                <a:latin typeface="Book Antiqua" pitchFamily="18" charset="0"/>
              </a:rPr>
              <a:t>-</a:t>
            </a:r>
            <a:r>
              <a:rPr lang="cs-CZ" sz="1800" dirty="0" err="1" smtClean="0">
                <a:latin typeface="Book Antiqua" pitchFamily="18" charset="0"/>
              </a:rPr>
              <a:t>dejiny.cz</a:t>
            </a:r>
            <a:endParaRPr lang="cs-CZ" sz="1800" dirty="0" smtClean="0">
              <a:latin typeface="Book Antiqua" pitchFamily="18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cs-CZ" sz="1800" dirty="0" smtClean="0">
                <a:latin typeface="Book Antiqua" pitchFamily="18" charset="0"/>
              </a:rPr>
              <a:t>Obrázková část – http://www.</a:t>
            </a:r>
            <a:r>
              <a:rPr lang="cs-CZ" sz="1800" dirty="0" err="1" smtClean="0">
                <a:latin typeface="Book Antiqua" pitchFamily="18" charset="0"/>
              </a:rPr>
              <a:t>google.cz</a:t>
            </a:r>
            <a:r>
              <a:rPr lang="cs-CZ" sz="1800" dirty="0" smtClean="0">
                <a:latin typeface="Book Antiqua" pitchFamily="18" charset="0"/>
              </a:rPr>
              <a:t>/</a:t>
            </a:r>
          </a:p>
          <a:p>
            <a:pPr eaLnBrk="1">
              <a:buFont typeface="Wingdings" pitchFamily="2" charset="2"/>
              <a:buNone/>
            </a:pPr>
            <a:endParaRPr lang="cs-CZ" dirty="0" smtClean="0">
              <a:latin typeface="Book Antiqua" pitchFamily="18" charset="0"/>
            </a:endParaRPr>
          </a:p>
          <a:p>
            <a:pPr eaLnBrk="1"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Mezinárodní vztahy před válkou</a:t>
            </a:r>
            <a:endParaRPr lang="cs-CZ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dirty="0" smtClean="0">
                <a:latin typeface="Book Antiqua" pitchFamily="18" charset="0"/>
              </a:rPr>
              <a:t>	Roku 1893 uzavřela Francie smlouvu s Ruskem.</a:t>
            </a:r>
          </a:p>
          <a:p>
            <a:pPr>
              <a:buNone/>
            </a:pPr>
            <a:endParaRPr lang="cs-CZ" sz="800" dirty="0" smtClean="0">
              <a:latin typeface="Book Antiqua" pitchFamily="18" charset="0"/>
            </a:endParaRPr>
          </a:p>
          <a:p>
            <a:r>
              <a:rPr lang="cs-CZ" dirty="0" smtClean="0">
                <a:latin typeface="Book Antiqua" pitchFamily="18" charset="0"/>
              </a:rPr>
              <a:t>Roku 1904 uzavřela Francie s Velkou Británií tzv. 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srdečnou dohodu</a:t>
            </a:r>
            <a:r>
              <a:rPr lang="cs-CZ" dirty="0" smtClean="0">
                <a:latin typeface="Book Antiqua" pitchFamily="18" charset="0"/>
              </a:rPr>
              <a:t>. </a:t>
            </a:r>
          </a:p>
          <a:p>
            <a:pPr>
              <a:buNone/>
            </a:pPr>
            <a:endParaRPr lang="cs-CZ" sz="9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Book Antiqua" pitchFamily="18" charset="0"/>
              </a:rPr>
              <a:t>Roku 1907 uzavřelo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spojenectví Rusko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a Velká Británie → </a:t>
            </a:r>
          </a:p>
          <a:p>
            <a:pPr>
              <a:spcAft>
                <a:spcPts val="0"/>
              </a:spcAft>
              <a:buNone/>
            </a:pPr>
            <a:r>
              <a:rPr lang="cs-CZ" dirty="0" smtClean="0">
                <a:latin typeface="Book Antiqua" pitchFamily="18" charset="0"/>
              </a:rPr>
              <a:t>	vznikla 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Dohoda</a:t>
            </a:r>
            <a:r>
              <a:rPr lang="cs-CZ" dirty="0" smtClean="0">
                <a:latin typeface="Book Antiqua" pitchFamily="18" charset="0"/>
              </a:rPr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2" y="3110223"/>
            <a:ext cx="4349780" cy="313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Pozadí války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>
              <a:spcAft>
                <a:spcPts val="0"/>
              </a:spcAft>
            </a:pPr>
            <a:r>
              <a:rPr lang="cs-CZ" sz="3000" dirty="0" smtClean="0">
                <a:latin typeface="Book Antiqua" pitchFamily="18" charset="0"/>
              </a:rPr>
              <a:t>V červnu </a:t>
            </a:r>
            <a:r>
              <a:rPr lang="cs-CZ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1914</a:t>
            </a:r>
            <a:r>
              <a:rPr lang="cs-CZ" sz="3000" dirty="0" smtClean="0">
                <a:latin typeface="Book Antiqua" pitchFamily="18" charset="0"/>
              </a:rPr>
              <a:t> pořádalo Rakousko – Uhersko         v </a:t>
            </a:r>
            <a:r>
              <a:rPr lang="cs-CZ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Bosně</a:t>
            </a:r>
            <a:r>
              <a:rPr lang="cs-CZ" sz="3000" dirty="0" smtClean="0">
                <a:latin typeface="Book Antiqua" pitchFamily="18" charset="0"/>
              </a:rPr>
              <a:t> vojenské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manévry.</a:t>
            </a:r>
          </a:p>
          <a:p>
            <a:pPr eaLnBrk="1">
              <a:spcAft>
                <a:spcPts val="0"/>
              </a:spcAft>
              <a:buNone/>
            </a:pPr>
            <a:endParaRPr lang="cs-CZ" sz="30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3000" dirty="0" smtClean="0">
                <a:latin typeface="Book Antiqua" pitchFamily="18" charset="0"/>
              </a:rPr>
              <a:t>Přijel tam rakouský </a:t>
            </a:r>
          </a:p>
          <a:p>
            <a:pPr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následník trůnu </a:t>
            </a:r>
          </a:p>
          <a:p>
            <a:pPr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</a:t>
            </a:r>
            <a:r>
              <a:rPr lang="cs-CZ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František Ferdinand</a:t>
            </a:r>
          </a:p>
          <a:p>
            <a:pPr>
              <a:spcAft>
                <a:spcPts val="0"/>
              </a:spcAft>
              <a:buNone/>
            </a:pPr>
            <a:r>
              <a:rPr lang="cs-CZ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 	d´Este</a:t>
            </a:r>
            <a:r>
              <a:rPr lang="cs-CZ" sz="3000" dirty="0" smtClean="0">
                <a:latin typeface="Book Antiqua" pitchFamily="18" charset="0"/>
              </a:rPr>
              <a:t> se svou </a:t>
            </a:r>
          </a:p>
          <a:p>
            <a:pPr>
              <a:spcAft>
                <a:spcPts val="0"/>
              </a:spcAft>
              <a:buNone/>
            </a:pPr>
            <a:r>
              <a:rPr lang="cs-CZ" sz="3000" dirty="0" smtClean="0">
                <a:latin typeface="Book Antiqua" pitchFamily="18" charset="0"/>
              </a:rPr>
              <a:t>	ženou </a:t>
            </a:r>
            <a:r>
              <a:rPr lang="cs-CZ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Žofií</a:t>
            </a:r>
            <a:r>
              <a:rPr lang="cs-CZ" sz="3000" dirty="0" smtClean="0">
                <a:latin typeface="Book Antiqua" pitchFamily="18" charset="0"/>
              </a:rPr>
              <a:t>.</a:t>
            </a:r>
          </a:p>
          <a:p>
            <a:pPr eaLnBrk="1">
              <a:buNone/>
            </a:pPr>
            <a:endParaRPr lang="cs-CZ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pitchFamily="2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buFont typeface="Wingdings" pitchFamily="2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dirty="0" smtClean="0">
              <a:latin typeface="Book Antiqua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2958" y="2422515"/>
            <a:ext cx="516938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Pozadí války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28. června </a:t>
            </a:r>
            <a:r>
              <a:rPr lang="cs-CZ" sz="2800" dirty="0" smtClean="0">
                <a:latin typeface="Book Antiqua" pitchFamily="18" charset="0"/>
              </a:rPr>
              <a:t>byl František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Ferdinand zastřelen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atentátníkem </a:t>
            </a:r>
            <a:r>
              <a:rPr lang="cs-CZ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Gavrilo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 Principem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 	(spojenec tajné srbské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organizace Černá ruka).</a:t>
            </a:r>
          </a:p>
          <a:p>
            <a:pPr>
              <a:spcAft>
                <a:spcPts val="0"/>
              </a:spcAft>
              <a:buNone/>
            </a:pPr>
            <a:endParaRPr lang="cs-CZ" sz="2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sz="2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sz="2800" dirty="0" smtClean="0">
              <a:latin typeface="Book Antiqua" pitchFamily="18" charset="0"/>
            </a:endParaRPr>
          </a:p>
          <a:p>
            <a:endParaRPr lang="cs-CZ" sz="3600" dirty="0" smtClean="0">
              <a:latin typeface="Book Antiqua" pitchFamily="18" charset="0"/>
            </a:endParaRPr>
          </a:p>
          <a:p>
            <a:r>
              <a:rPr lang="cs-CZ" sz="2800" dirty="0" smtClean="0">
                <a:latin typeface="Book Antiqua" pitchFamily="18" charset="0"/>
              </a:rPr>
              <a:t>To vedlo k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vypuknutí světové války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 eaLnBrk="1"/>
            <a:endParaRPr lang="cs-CZ" sz="2800" dirty="0" smtClean="0">
              <a:latin typeface="Book Antiqua" pitchFamily="18" charset="0"/>
            </a:endParaRP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 smtClean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</a:t>
            </a: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0444" y="1779573"/>
            <a:ext cx="3548594" cy="346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Vyhlášení války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28. července 1914</a:t>
            </a:r>
            <a:r>
              <a:rPr lang="cs-CZ" sz="2800" dirty="0" smtClean="0">
                <a:latin typeface="Book Antiqua" pitchFamily="18" charset="0"/>
              </a:rPr>
              <a:t> vyhlásilo </a:t>
            </a:r>
            <a:r>
              <a:rPr lang="cs-CZ" sz="2800" dirty="0" err="1" smtClean="0">
                <a:latin typeface="Book Antiqua" pitchFamily="18" charset="0"/>
              </a:rPr>
              <a:t>Rakousko</a:t>
            </a:r>
            <a:r>
              <a:rPr lang="cs-CZ" sz="2800" dirty="0" smtClean="0">
                <a:latin typeface="Book Antiqua" pitchFamily="18" charset="0"/>
              </a:rPr>
              <a:t>-Uhersko Srbsku </a:t>
            </a:r>
            <a:r>
              <a:rPr lang="cs-CZ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válku</a:t>
            </a:r>
            <a:r>
              <a:rPr lang="cs-CZ" sz="2800" dirty="0" smtClean="0">
                <a:latin typeface="Book Antiqua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Německo vyhlásilo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</a:t>
            </a:r>
            <a:r>
              <a:rPr lang="cs-CZ" sz="2800" smtClean="0">
                <a:latin typeface="Book Antiqua" pitchFamily="18" charset="0"/>
              </a:rPr>
              <a:t>válku </a:t>
            </a:r>
            <a:r>
              <a:rPr lang="cs-CZ" sz="2800" smtClean="0">
                <a:latin typeface="Book Antiqua" pitchFamily="18" charset="0"/>
              </a:rPr>
              <a:t>Rusku.</a:t>
            </a:r>
            <a:endParaRPr lang="cs-CZ" sz="2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cs-CZ" sz="28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 smtClean="0">
                <a:latin typeface="Book Antiqua" pitchFamily="18" charset="0"/>
              </a:rPr>
              <a:t>Francie a Velká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Británie podpořily </a:t>
            </a:r>
          </a:p>
          <a:p>
            <a:pPr>
              <a:spcAft>
                <a:spcPts val="0"/>
              </a:spcAft>
              <a:buNone/>
            </a:pPr>
            <a:r>
              <a:rPr lang="cs-CZ" sz="2800" dirty="0" smtClean="0">
                <a:latin typeface="Book Antiqua" pitchFamily="18" charset="0"/>
              </a:rPr>
              <a:t>	Srbsko.</a:t>
            </a:r>
          </a:p>
          <a:p>
            <a:pPr>
              <a:spcAft>
                <a:spcPts val="0"/>
              </a:spcAft>
              <a:buNone/>
            </a:pPr>
            <a:endParaRPr lang="cs-CZ" sz="4400" dirty="0" smtClean="0">
              <a:latin typeface="Book Antiqua" pitchFamily="18" charset="0"/>
            </a:endParaRPr>
          </a:p>
          <a:p>
            <a:r>
              <a:rPr lang="cs-CZ" sz="2800" dirty="0" smtClean="0">
                <a:latin typeface="Book Antiqua" pitchFamily="18" charset="0"/>
              </a:rPr>
              <a:t>Itálie vyhlásila neutralitu.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3030" t="8081" r="3030" b="7070"/>
          <a:stretch>
            <a:fillRect/>
          </a:stretch>
        </p:blipFill>
        <p:spPr bwMode="auto">
          <a:xfrm>
            <a:off x="4611684" y="2279639"/>
            <a:ext cx="506189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Válečné fronty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pPr eaLnBrk="1"/>
            <a:r>
              <a:rPr lang="cs-CZ" sz="24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Válečné fronty </a:t>
            </a:r>
            <a:r>
              <a:rPr lang="cs-CZ" sz="2400" dirty="0" smtClean="0">
                <a:latin typeface="Book Antiqua" pitchFamily="18" charset="0"/>
              </a:rPr>
              <a:t>- </a:t>
            </a:r>
            <a:r>
              <a:rPr lang="cs-CZ" sz="2400" dirty="0" smtClean="0">
                <a:solidFill>
                  <a:srgbClr val="0070C0"/>
                </a:solidFill>
                <a:latin typeface="Book Antiqua" pitchFamily="18" charset="0"/>
              </a:rPr>
              <a:t>srbská</a:t>
            </a:r>
            <a:r>
              <a:rPr lang="cs-CZ" sz="2400" dirty="0" smtClean="0">
                <a:latin typeface="Book Antiqua" pitchFamily="18" charset="0"/>
              </a:rPr>
              <a:t> (</a:t>
            </a:r>
            <a:r>
              <a:rPr lang="cs-CZ" sz="2400" dirty="0" err="1" smtClean="0">
                <a:latin typeface="Book Antiqua" pitchFamily="18" charset="0"/>
              </a:rPr>
              <a:t>Rakousko</a:t>
            </a:r>
            <a:r>
              <a:rPr lang="cs-CZ" sz="2400" dirty="0" smtClean="0">
                <a:latin typeface="Book Antiqua" pitchFamily="18" charset="0"/>
              </a:rPr>
              <a:t>-Uhersko, později Bulharsko a Turecko proti Srbsku)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				- </a:t>
            </a:r>
            <a:r>
              <a:rPr lang="cs-CZ" sz="2400" dirty="0" smtClean="0">
                <a:solidFill>
                  <a:srgbClr val="0070C0"/>
                </a:solidFill>
                <a:latin typeface="Book Antiqua" pitchFamily="18" charset="0"/>
              </a:rPr>
              <a:t>západní</a:t>
            </a:r>
            <a:r>
              <a:rPr lang="cs-CZ" sz="2400" dirty="0" smtClean="0">
                <a:latin typeface="Book Antiqua" pitchFamily="18" charset="0"/>
              </a:rPr>
              <a:t> (Francie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a Velká Británie proti </a:t>
            </a:r>
          </a:p>
          <a:p>
            <a:pPr eaLnBrk="1">
              <a:spcAft>
                <a:spcPts val="140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Německu)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				- </a:t>
            </a:r>
            <a:r>
              <a:rPr lang="cs-CZ" sz="2400" dirty="0" smtClean="0">
                <a:solidFill>
                  <a:srgbClr val="0070C0"/>
                </a:solidFill>
                <a:latin typeface="Book Antiqua" pitchFamily="18" charset="0"/>
              </a:rPr>
              <a:t>východní</a:t>
            </a:r>
            <a:r>
              <a:rPr lang="cs-CZ" sz="2400" dirty="0" smtClean="0">
                <a:latin typeface="Book Antiqua" pitchFamily="18" charset="0"/>
              </a:rPr>
              <a:t> (Rusko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proti Německu a </a:t>
            </a:r>
          </a:p>
          <a:p>
            <a:pPr eaLnBrk="1">
              <a:buNone/>
            </a:pPr>
            <a:r>
              <a:rPr lang="cs-CZ" sz="2400" dirty="0" smtClean="0">
                <a:latin typeface="Book Antiqua" pitchFamily="18" charset="0"/>
              </a:rPr>
              <a:t>	</a:t>
            </a:r>
            <a:r>
              <a:rPr lang="cs-CZ" sz="2400" dirty="0" err="1" smtClean="0">
                <a:latin typeface="Book Antiqua" pitchFamily="18" charset="0"/>
              </a:rPr>
              <a:t>Rakousko</a:t>
            </a:r>
            <a:r>
              <a:rPr lang="cs-CZ" sz="2400" dirty="0" smtClean="0">
                <a:latin typeface="Book Antiqua" pitchFamily="18" charset="0"/>
              </a:rPr>
              <a:t>-Uhersku)</a:t>
            </a:r>
          </a:p>
          <a:p>
            <a:pPr eaLnBrk="1">
              <a:buNone/>
            </a:pPr>
            <a:r>
              <a:rPr lang="cs-CZ" sz="2400" dirty="0" smtClean="0">
                <a:latin typeface="Book Antiqua" pitchFamily="18" charset="0"/>
              </a:rPr>
              <a:t>					- </a:t>
            </a:r>
            <a:r>
              <a:rPr lang="cs-CZ" sz="2400" dirty="0" smtClean="0">
                <a:solidFill>
                  <a:srgbClr val="0070C0"/>
                </a:solidFill>
                <a:latin typeface="Book Antiqua" pitchFamily="18" charset="0"/>
              </a:rPr>
              <a:t>jižní</a:t>
            </a:r>
            <a:r>
              <a:rPr lang="cs-CZ" sz="2400" dirty="0" smtClean="0">
                <a:latin typeface="Book Antiqua" pitchFamily="18" charset="0"/>
              </a:rPr>
              <a:t> od r. 1915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(Itálie proti </a:t>
            </a:r>
          </a:p>
          <a:p>
            <a:pPr eaLnBrk="1">
              <a:spcAft>
                <a:spcPts val="0"/>
              </a:spcAft>
              <a:buNone/>
            </a:pPr>
            <a:r>
              <a:rPr lang="cs-CZ" sz="2400" dirty="0" smtClean="0">
                <a:latin typeface="Book Antiqua" pitchFamily="18" charset="0"/>
              </a:rPr>
              <a:t>	</a:t>
            </a:r>
            <a:r>
              <a:rPr lang="cs-CZ" sz="2400" dirty="0" err="1" smtClean="0">
                <a:latin typeface="Book Antiqua" pitchFamily="18" charset="0"/>
              </a:rPr>
              <a:t>Rakousku</a:t>
            </a:r>
            <a:r>
              <a:rPr lang="cs-CZ" sz="2400" dirty="0" smtClean="0">
                <a:latin typeface="Book Antiqua" pitchFamily="18" charset="0"/>
              </a:rPr>
              <a:t>-Uhersku) 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74" y="2411083"/>
            <a:ext cx="4577481" cy="351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9387" cy="1169988"/>
          </a:xfrm>
        </p:spPr>
        <p:txBody>
          <a:bodyPr/>
          <a:lstStyle/>
          <a:p>
            <a:pPr eaLnBrk="1"/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Průběh války – rok 1914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9387" cy="4351338"/>
          </a:xfrm>
        </p:spPr>
        <p:txBody>
          <a:bodyPr/>
          <a:lstStyle/>
          <a:p>
            <a:r>
              <a:rPr lang="cs-CZ" sz="26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Západní fronta</a:t>
            </a:r>
            <a:endParaRPr lang="cs-CZ" sz="2600" dirty="0" smtClean="0">
              <a:solidFill>
                <a:schemeClr val="accent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pPr eaLnBrk="1"/>
            <a:r>
              <a:rPr lang="cs-CZ" sz="2600" dirty="0" smtClean="0">
                <a:latin typeface="Book Antiqua" pitchFamily="18" charset="0"/>
              </a:rPr>
              <a:t>Německo očekávalo </a:t>
            </a: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bleskovou válku</a:t>
            </a:r>
            <a:r>
              <a:rPr lang="cs-CZ" sz="2600" dirty="0" smtClean="0">
                <a:latin typeface="Book Antiqua" pitchFamily="18" charset="0"/>
              </a:rPr>
              <a:t>.</a:t>
            </a:r>
          </a:p>
          <a:p>
            <a:pPr eaLnBrk="1">
              <a:buNone/>
            </a:pPr>
            <a:endParaRPr lang="cs-CZ" sz="2600" dirty="0" smtClean="0">
              <a:latin typeface="Book Antiqua" pitchFamily="18" charset="0"/>
            </a:endParaRPr>
          </a:p>
          <a:p>
            <a:pPr>
              <a:spcAft>
                <a:spcPts val="0"/>
              </a:spcAft>
            </a:pPr>
            <a:r>
              <a:rPr lang="cs-CZ" sz="2600" dirty="0" smtClean="0">
                <a:latin typeface="Book Antiqua" pitchFamily="18" charset="0"/>
              </a:rPr>
              <a:t>Němci zaútočili na Francii –</a:t>
            </a:r>
          </a:p>
          <a:p>
            <a:pPr>
              <a:spcAft>
                <a:spcPts val="0"/>
              </a:spcAft>
              <a:buNone/>
            </a:pPr>
            <a:r>
              <a:rPr lang="cs-CZ" sz="2600" dirty="0" smtClean="0">
                <a:latin typeface="Book Antiqua" pitchFamily="18" charset="0"/>
              </a:rPr>
              <a:t> 	- přechodem přes Lucembursko </a:t>
            </a:r>
          </a:p>
          <a:p>
            <a:pPr>
              <a:spcAft>
                <a:spcPts val="0"/>
              </a:spcAft>
              <a:buNone/>
            </a:pPr>
            <a:r>
              <a:rPr lang="cs-CZ" sz="2600" dirty="0" smtClean="0">
                <a:latin typeface="Book Antiqua" pitchFamily="18" charset="0"/>
              </a:rPr>
              <a:t>	a Belgii porušili jejich </a:t>
            </a:r>
          </a:p>
          <a:p>
            <a:pPr>
              <a:spcAft>
                <a:spcPts val="0"/>
              </a:spcAft>
              <a:buNone/>
            </a:pPr>
            <a:r>
              <a:rPr lang="cs-CZ" sz="2600" dirty="0" smtClean="0">
                <a:latin typeface="Book Antiqua" pitchFamily="18" charset="0"/>
              </a:rPr>
              <a:t>	neutralitu.</a:t>
            </a:r>
          </a:p>
          <a:p>
            <a:pPr eaLnBrk="1">
              <a:buNone/>
            </a:pPr>
            <a:endParaRPr lang="cs-CZ" sz="1400" dirty="0" smtClean="0">
              <a:latin typeface="Book Antiqua" pitchFamily="18" charset="0"/>
            </a:endParaRPr>
          </a:p>
          <a:p>
            <a:pPr eaLnBrk="1">
              <a:buNone/>
            </a:pPr>
            <a:endParaRPr lang="cs-CZ" dirty="0" smtClean="0">
              <a:latin typeface="Book Antiqua" pitchFamily="18" charset="0"/>
            </a:endParaRPr>
          </a:p>
          <a:p>
            <a:r>
              <a:rPr lang="cs-CZ" sz="2600" dirty="0" smtClean="0">
                <a:latin typeface="Book Antiqua" pitchFamily="18" charset="0"/>
              </a:rPr>
              <a:t>Byli zastaveni na řece </a:t>
            </a: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Marně</a:t>
            </a:r>
            <a:r>
              <a:rPr lang="cs-CZ" sz="2600" dirty="0" smtClean="0">
                <a:latin typeface="Book Antiqua" pitchFamily="18" charset="0"/>
              </a:rPr>
              <a:t> → začala </a:t>
            </a:r>
            <a:r>
              <a:rPr lang="cs-CZ" sz="2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zákopová válka</a:t>
            </a:r>
            <a:r>
              <a:rPr lang="cs-CZ" sz="2600" dirty="0" smtClean="0">
                <a:latin typeface="Book Antiqua" pitchFamily="18" charset="0"/>
              </a:rPr>
              <a:t>.</a:t>
            </a:r>
          </a:p>
          <a:p>
            <a:pPr eaLnBrk="1">
              <a:buFont typeface="Wingdings" pitchFamily="2" charset="2"/>
              <a:buNone/>
            </a:pPr>
            <a:endParaRPr lang="cs-CZ" dirty="0" smtClean="0"/>
          </a:p>
          <a:p>
            <a:pPr eaLnBrk="1"/>
            <a:endParaRPr lang="cs-CZ" dirty="0" smtClean="0"/>
          </a:p>
          <a:p>
            <a:pPr eaLnBrk="1"/>
            <a:endParaRPr lang="cs-CZ" dirty="0" smtClean="0"/>
          </a:p>
          <a:p>
            <a:pPr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buFont typeface="Wingdings" pitchFamily="2" charset="2"/>
              <a:buNone/>
            </a:pPr>
            <a:endParaRPr lang="cs-CZ" sz="1200" dirty="0" smtClean="0"/>
          </a:p>
          <a:p>
            <a:pPr algn="ctr" eaLnBrk="1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endParaRPr lang="cs-CZ" sz="1200" dirty="0" smtClean="0"/>
          </a:p>
          <a:p>
            <a:pPr eaLnBrk="1"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125413" y="6823075"/>
            <a:ext cx="628650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Tato prezentace je spolufinancována Evropským</a:t>
            </a:r>
          </a:p>
          <a:p>
            <a:pPr>
              <a:buFont typeface="Wingdings" charset="2"/>
              <a:buNone/>
              <a:defRPr/>
            </a:pPr>
            <a:r>
              <a:rPr lang="cs-CZ" sz="1100" cap="all" spc="150" dirty="0">
                <a:solidFill>
                  <a:schemeClr val="bg1">
                    <a:lumMod val="50000"/>
                  </a:schemeClr>
                </a:solidFill>
                <a:cs typeface="Lucida Sans Unicode" charset="0"/>
              </a:rPr>
              <a:t>sociálním fondem a státním rozpočtem České republiky.</a:t>
            </a:r>
          </a:p>
          <a:p>
            <a:pPr>
              <a:buFont typeface="Wingdings" charset="2"/>
              <a:buNone/>
              <a:defRPr/>
            </a:pPr>
            <a:endParaRPr lang="cs-CZ" dirty="0">
              <a:cs typeface="Lucida Sans Unicode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060" y="2667309"/>
            <a:ext cx="4067456" cy="314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_škola_prezentace">
  <a:themeElements>
    <a:clrScheme name="Motiv sady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ady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Motiv sady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ady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ady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IN_škola_prezentace</Template>
  <TotalTime>515</TotalTime>
  <Words>945</Words>
  <PresentationFormat>Vlastní</PresentationFormat>
  <Paragraphs>540</Paragraphs>
  <Slides>30</Slides>
  <Notes>30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IN_škola_prezentace</vt:lpstr>
      <vt:lpstr>První světová válka</vt:lpstr>
      <vt:lpstr>Mezinárodní vztahy před válkou</vt:lpstr>
      <vt:lpstr>Mezinárodní vztahy před válkou</vt:lpstr>
      <vt:lpstr>Mezinárodní vztahy před válkou</vt:lpstr>
      <vt:lpstr>Pozadí války</vt:lpstr>
      <vt:lpstr>Pozadí války</vt:lpstr>
      <vt:lpstr>Vyhlášení války</vt:lpstr>
      <vt:lpstr>Válečné fronty</vt:lpstr>
      <vt:lpstr>Průběh války – rok 1914</vt:lpstr>
      <vt:lpstr>Průběh války – rok 1914</vt:lpstr>
      <vt:lpstr>Průběh války – rok 1914</vt:lpstr>
      <vt:lpstr>Průběh války – rok 1915</vt:lpstr>
      <vt:lpstr>Průběh války – rok 1915</vt:lpstr>
      <vt:lpstr>Průběh války – rok 1915</vt:lpstr>
      <vt:lpstr>Průběh války – rok 1915</vt:lpstr>
      <vt:lpstr>Průběh války – rok 1916</vt:lpstr>
      <vt:lpstr>Průběh války – rok 1916</vt:lpstr>
      <vt:lpstr>Průběh války – rok 1916</vt:lpstr>
      <vt:lpstr>Průběh války – rok 1916</vt:lpstr>
      <vt:lpstr>Průběh války – roky 1917 a 1918</vt:lpstr>
      <vt:lpstr>Průběh války – roky 1917 a 1918</vt:lpstr>
      <vt:lpstr>Průběh války – roky 1917 a 1918</vt:lpstr>
      <vt:lpstr>Konec 1. světové války</vt:lpstr>
      <vt:lpstr>Důsledky 1. světové války</vt:lpstr>
      <vt:lpstr>Poválečné uspořádání světa</vt:lpstr>
      <vt:lpstr>Poválečné uspořádání světa</vt:lpstr>
      <vt:lpstr>Poválečné uspořádání světa</vt:lpstr>
      <vt:lpstr>Poválečné uspořádání světa</vt:lpstr>
      <vt:lpstr>Poválečné uspořádání světa</vt:lpstr>
      <vt:lpstr>Zdroje informací</vt:lpstr>
    </vt:vector>
  </TitlesOfParts>
  <Company>KID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První světová válka</dc:title>
  <dc:creator>Jan Kovář</dc:creator>
  <cp:lastModifiedBy>Jan Kovář</cp:lastModifiedBy>
  <cp:revision>56</cp:revision>
  <dcterms:created xsi:type="dcterms:W3CDTF">2011-08-22T19:38:55Z</dcterms:created>
  <dcterms:modified xsi:type="dcterms:W3CDTF">2011-08-30T08:22:17Z</dcterms:modified>
</cp:coreProperties>
</file>