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sldIdLst>
    <p:sldId id="257" r:id="rId2"/>
    <p:sldId id="258" r:id="rId3"/>
    <p:sldId id="269" r:id="rId4"/>
    <p:sldId id="267" r:id="rId5"/>
    <p:sldId id="268" r:id="rId6"/>
    <p:sldId id="266" r:id="rId7"/>
    <p:sldId id="265" r:id="rId8"/>
    <p:sldId id="264" r:id="rId9"/>
    <p:sldId id="263" r:id="rId10"/>
    <p:sldId id="262" r:id="rId11"/>
    <p:sldId id="261" r:id="rId12"/>
    <p:sldId id="260" r:id="rId13"/>
    <p:sldId id="270" r:id="rId14"/>
    <p:sldId id="271" r:id="rId15"/>
    <p:sldId id="272" r:id="rId16"/>
    <p:sldId id="273" r:id="rId17"/>
    <p:sldId id="274" r:id="rId18"/>
    <p:sldId id="275" r:id="rId19"/>
    <p:sldId id="276" r:id="rId20"/>
    <p:sldId id="281" r:id="rId21"/>
    <p:sldId id="277" r:id="rId22"/>
    <p:sldId id="278" r:id="rId23"/>
    <p:sldId id="279" r:id="rId24"/>
    <p:sldId id="280"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6" r:id="rId48"/>
    <p:sldId id="304" r:id="rId49"/>
    <p:sldId id="305" r:id="rId50"/>
  </p:sldIdLst>
  <p:sldSz cx="10080625" cy="7559675"/>
  <p:notesSz cx="6784975" cy="9929813"/>
  <p:defaultTextStyle>
    <a:defPPr>
      <a:defRPr lang="en-GB"/>
    </a:defPPr>
    <a:lvl1pPr algn="l" defTabSz="449263" rtl="0" fontAlgn="base" hangingPunct="0">
      <a:lnSpc>
        <a:spcPct val="93000"/>
      </a:lnSpc>
      <a:spcBef>
        <a:spcPct val="0"/>
      </a:spcBef>
      <a:spcAft>
        <a:spcPct val="0"/>
      </a:spcAft>
      <a:buClr>
        <a:srgbClr val="000000"/>
      </a:buClr>
      <a:buSzPct val="45000"/>
      <a:buFont typeface="Wingdings" charset="2"/>
      <a:defRPr kern="1200">
        <a:solidFill>
          <a:schemeClr val="bg1"/>
        </a:solidFill>
        <a:latin typeface="Arial" charset="0"/>
        <a:ea typeface="+mn-ea"/>
        <a:cs typeface="Lucida Sans Unicode" charset="0"/>
      </a:defRPr>
    </a:lvl1pPr>
    <a:lvl2pPr marL="430213" indent="-215900" algn="l" defTabSz="449263" rtl="0" fontAlgn="base" hangingPunct="0">
      <a:lnSpc>
        <a:spcPct val="93000"/>
      </a:lnSpc>
      <a:spcBef>
        <a:spcPct val="0"/>
      </a:spcBef>
      <a:spcAft>
        <a:spcPct val="0"/>
      </a:spcAft>
      <a:buClr>
        <a:srgbClr val="000000"/>
      </a:buClr>
      <a:buSzPct val="45000"/>
      <a:buFont typeface="Wingdings" charset="2"/>
      <a:defRPr kern="1200">
        <a:solidFill>
          <a:schemeClr val="bg1"/>
        </a:solidFill>
        <a:latin typeface="Arial" charset="0"/>
        <a:ea typeface="+mn-ea"/>
        <a:cs typeface="Lucida Sans Unicode" charset="0"/>
      </a:defRPr>
    </a:lvl2pPr>
    <a:lvl3pPr marL="646113" indent="-215900" algn="l" defTabSz="449263" rtl="0" fontAlgn="base" hangingPunct="0">
      <a:lnSpc>
        <a:spcPct val="93000"/>
      </a:lnSpc>
      <a:spcBef>
        <a:spcPct val="0"/>
      </a:spcBef>
      <a:spcAft>
        <a:spcPct val="0"/>
      </a:spcAft>
      <a:buClr>
        <a:srgbClr val="000000"/>
      </a:buClr>
      <a:buSzPct val="45000"/>
      <a:buFont typeface="Wingdings" charset="2"/>
      <a:defRPr kern="1200">
        <a:solidFill>
          <a:schemeClr val="bg1"/>
        </a:solidFill>
        <a:latin typeface="Arial" charset="0"/>
        <a:ea typeface="+mn-ea"/>
        <a:cs typeface="Lucida Sans Unicode" charset="0"/>
      </a:defRPr>
    </a:lvl3pPr>
    <a:lvl4pPr marL="862013" indent="-214313" algn="l" defTabSz="449263" rtl="0" fontAlgn="base" hangingPunct="0">
      <a:lnSpc>
        <a:spcPct val="93000"/>
      </a:lnSpc>
      <a:spcBef>
        <a:spcPct val="0"/>
      </a:spcBef>
      <a:spcAft>
        <a:spcPct val="0"/>
      </a:spcAft>
      <a:buClr>
        <a:srgbClr val="000000"/>
      </a:buClr>
      <a:buSzPct val="45000"/>
      <a:buFont typeface="Wingdings" charset="2"/>
      <a:defRPr kern="1200">
        <a:solidFill>
          <a:schemeClr val="bg1"/>
        </a:solidFill>
        <a:latin typeface="Arial" charset="0"/>
        <a:ea typeface="+mn-ea"/>
        <a:cs typeface="Lucida Sans Unicode" charset="0"/>
      </a:defRPr>
    </a:lvl4pPr>
    <a:lvl5pPr marL="1077913" indent="-215900" algn="l" defTabSz="449263" rtl="0" fontAlgn="base" hangingPunct="0">
      <a:lnSpc>
        <a:spcPct val="93000"/>
      </a:lnSpc>
      <a:spcBef>
        <a:spcPct val="0"/>
      </a:spcBef>
      <a:spcAft>
        <a:spcPct val="0"/>
      </a:spcAft>
      <a:buClr>
        <a:srgbClr val="000000"/>
      </a:buClr>
      <a:buSzPct val="45000"/>
      <a:buFont typeface="Wingdings" charset="2"/>
      <a:defRPr kern="1200">
        <a:solidFill>
          <a:schemeClr val="bg1"/>
        </a:solidFill>
        <a:latin typeface="Arial" charset="0"/>
        <a:ea typeface="+mn-ea"/>
        <a:cs typeface="Lucida Sans Unicode" charset="0"/>
      </a:defRPr>
    </a:lvl5pPr>
    <a:lvl6pPr marL="2286000" algn="l" defTabSz="914400" rtl="0" eaLnBrk="1" latinLnBrk="0" hangingPunct="1">
      <a:defRPr kern="1200">
        <a:solidFill>
          <a:schemeClr val="bg1"/>
        </a:solidFill>
        <a:latin typeface="Arial" charset="0"/>
        <a:ea typeface="+mn-ea"/>
        <a:cs typeface="Lucida Sans Unicode" charset="0"/>
      </a:defRPr>
    </a:lvl6pPr>
    <a:lvl7pPr marL="2743200" algn="l" defTabSz="914400" rtl="0" eaLnBrk="1" latinLnBrk="0" hangingPunct="1">
      <a:defRPr kern="1200">
        <a:solidFill>
          <a:schemeClr val="bg1"/>
        </a:solidFill>
        <a:latin typeface="Arial" charset="0"/>
        <a:ea typeface="+mn-ea"/>
        <a:cs typeface="Lucida Sans Unicode" charset="0"/>
      </a:defRPr>
    </a:lvl7pPr>
    <a:lvl8pPr marL="3200400" algn="l" defTabSz="914400" rtl="0" eaLnBrk="1" latinLnBrk="0" hangingPunct="1">
      <a:defRPr kern="1200">
        <a:solidFill>
          <a:schemeClr val="bg1"/>
        </a:solidFill>
        <a:latin typeface="Arial" charset="0"/>
        <a:ea typeface="+mn-ea"/>
        <a:cs typeface="Lucida Sans Unicode" charset="0"/>
      </a:defRPr>
    </a:lvl8pPr>
    <a:lvl9pPr marL="3657600" algn="l" defTabSz="914400" rtl="0" eaLnBrk="1" latinLnBrk="0" hangingPunct="1">
      <a:defRPr kern="1200">
        <a:solidFill>
          <a:schemeClr val="bg1"/>
        </a:solidFill>
        <a:latin typeface="Arial" charset="0"/>
        <a:ea typeface="+mn-ea"/>
        <a:cs typeface="Lucida Sans Unicode"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0201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2" d="100"/>
          <a:sy n="62" d="100"/>
        </p:scale>
        <p:origin x="-546" y="-90"/>
      </p:cViewPr>
      <p:guideLst>
        <p:guide orient="horz" pos="2381"/>
        <p:guide pos="3175"/>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84975" cy="9929813"/>
          </a:xfrm>
          <a:prstGeom prst="roundRect">
            <a:avLst>
              <a:gd name="adj" fmla="val 19"/>
            </a:avLst>
          </a:prstGeom>
          <a:solidFill>
            <a:srgbClr val="FFFFFF"/>
          </a:solidFill>
          <a:ln w="9360">
            <a:noFill/>
            <a:miter lim="800000"/>
            <a:headEnd/>
            <a:tailEnd/>
          </a:ln>
          <a:effectLst/>
        </p:spPr>
        <p:txBody>
          <a:bodyPr wrap="none" lIns="83741" tIns="41870" rIns="83741" bIns="41870" anchor="ctr"/>
          <a:lstStyle/>
          <a:p>
            <a:pPr>
              <a:defRPr/>
            </a:pPr>
            <a:endParaRPr lang="cs-CZ"/>
          </a:p>
        </p:txBody>
      </p:sp>
      <p:sp>
        <p:nvSpPr>
          <p:cNvPr id="3075" name="Rectangle 2"/>
          <p:cNvSpPr>
            <a:spLocks noGrp="1" noRot="1" noChangeAspect="1" noChangeArrowheads="1"/>
          </p:cNvSpPr>
          <p:nvPr>
            <p:ph type="sldImg"/>
          </p:nvPr>
        </p:nvSpPr>
        <p:spPr bwMode="auto">
          <a:xfrm>
            <a:off x="911225" y="755650"/>
            <a:ext cx="4959350" cy="3719513"/>
          </a:xfrm>
          <a:prstGeom prst="rect">
            <a:avLst/>
          </a:prstGeom>
          <a:noFill/>
          <a:ln w="9525">
            <a:noFill/>
            <a:round/>
            <a:headEnd/>
            <a:tailEnd/>
          </a:ln>
        </p:spPr>
      </p:sp>
      <p:sp>
        <p:nvSpPr>
          <p:cNvPr id="2051" name="Rectangle 3"/>
          <p:cNvSpPr>
            <a:spLocks noGrp="1" noChangeArrowheads="1"/>
          </p:cNvSpPr>
          <p:nvPr>
            <p:ph type="body"/>
          </p:nvPr>
        </p:nvSpPr>
        <p:spPr bwMode="auto">
          <a:xfrm>
            <a:off x="677863" y="4716463"/>
            <a:ext cx="5426075" cy="44656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smtClean="0"/>
          </a:p>
        </p:txBody>
      </p:sp>
      <p:sp>
        <p:nvSpPr>
          <p:cNvPr id="2052" name="Rectangle 4"/>
          <p:cNvSpPr>
            <a:spLocks noGrp="1" noChangeArrowheads="1"/>
          </p:cNvSpPr>
          <p:nvPr>
            <p:ph type="hdr"/>
          </p:nvPr>
        </p:nvSpPr>
        <p:spPr bwMode="auto">
          <a:xfrm>
            <a:off x="0" y="0"/>
            <a:ext cx="2941638" cy="4937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0" algn="l"/>
                <a:tab pos="409981" algn="l"/>
                <a:tab pos="821416" algn="l"/>
                <a:tab pos="1232850" algn="l"/>
                <a:tab pos="1644285" algn="l"/>
                <a:tab pos="2055719" algn="l"/>
                <a:tab pos="2467154" algn="l"/>
                <a:tab pos="2878588" algn="l"/>
                <a:tab pos="3290023" algn="l"/>
                <a:tab pos="3701458" algn="l"/>
                <a:tab pos="4112893" algn="l"/>
                <a:tab pos="4524327" algn="l"/>
                <a:tab pos="4935762" algn="l"/>
                <a:tab pos="5347196" algn="l"/>
                <a:tab pos="5758631" algn="l"/>
                <a:tab pos="6170065" algn="l"/>
                <a:tab pos="6581500" algn="l"/>
                <a:tab pos="6992934" algn="l"/>
                <a:tab pos="7404369" algn="l"/>
                <a:tab pos="7815804" algn="l"/>
                <a:tab pos="8227239" algn="l"/>
              </a:tabLst>
              <a:defRPr sz="1300">
                <a:solidFill>
                  <a:srgbClr val="000000"/>
                </a:solidFill>
                <a:latin typeface="Times New Roman" pitchFamily="16" charset="0"/>
              </a:defRPr>
            </a:lvl1pPr>
          </a:lstStyle>
          <a:p>
            <a:pPr>
              <a:defRPr/>
            </a:pPr>
            <a:endParaRPr lang="cs-CZ"/>
          </a:p>
        </p:txBody>
      </p:sp>
      <p:sp>
        <p:nvSpPr>
          <p:cNvPr id="2053" name="Rectangle 5"/>
          <p:cNvSpPr>
            <a:spLocks noGrp="1" noChangeArrowheads="1"/>
          </p:cNvSpPr>
          <p:nvPr>
            <p:ph type="dt"/>
          </p:nvPr>
        </p:nvSpPr>
        <p:spPr bwMode="auto">
          <a:xfrm>
            <a:off x="3840163" y="0"/>
            <a:ext cx="2941637" cy="4937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0" algn="l"/>
                <a:tab pos="409981" algn="l"/>
                <a:tab pos="821416" algn="l"/>
                <a:tab pos="1232850" algn="l"/>
                <a:tab pos="1644285" algn="l"/>
                <a:tab pos="2055719" algn="l"/>
                <a:tab pos="2467154" algn="l"/>
                <a:tab pos="2878588" algn="l"/>
                <a:tab pos="3290023" algn="l"/>
                <a:tab pos="3701458" algn="l"/>
                <a:tab pos="4112893" algn="l"/>
                <a:tab pos="4524327" algn="l"/>
                <a:tab pos="4935762" algn="l"/>
                <a:tab pos="5347196" algn="l"/>
                <a:tab pos="5758631" algn="l"/>
                <a:tab pos="6170065" algn="l"/>
                <a:tab pos="6581500" algn="l"/>
                <a:tab pos="6992934" algn="l"/>
                <a:tab pos="7404369" algn="l"/>
                <a:tab pos="7815804" algn="l"/>
                <a:tab pos="8227239" algn="l"/>
              </a:tabLst>
              <a:defRPr sz="1300">
                <a:solidFill>
                  <a:srgbClr val="000000"/>
                </a:solidFill>
                <a:latin typeface="Times New Roman" pitchFamily="16" charset="0"/>
              </a:defRPr>
            </a:lvl1pPr>
          </a:lstStyle>
          <a:p>
            <a:pPr>
              <a:defRPr/>
            </a:pPr>
            <a:endParaRPr lang="cs-CZ"/>
          </a:p>
        </p:txBody>
      </p:sp>
      <p:sp>
        <p:nvSpPr>
          <p:cNvPr id="2054" name="Rectangle 6"/>
          <p:cNvSpPr>
            <a:spLocks noGrp="1" noChangeArrowheads="1"/>
          </p:cNvSpPr>
          <p:nvPr>
            <p:ph type="ftr"/>
          </p:nvPr>
        </p:nvSpPr>
        <p:spPr bwMode="auto">
          <a:xfrm>
            <a:off x="0" y="9432925"/>
            <a:ext cx="2941638" cy="493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0" algn="l"/>
                <a:tab pos="409981" algn="l"/>
                <a:tab pos="821416" algn="l"/>
                <a:tab pos="1232850" algn="l"/>
                <a:tab pos="1644285" algn="l"/>
                <a:tab pos="2055719" algn="l"/>
                <a:tab pos="2467154" algn="l"/>
                <a:tab pos="2878588" algn="l"/>
                <a:tab pos="3290023" algn="l"/>
                <a:tab pos="3701458" algn="l"/>
                <a:tab pos="4112893" algn="l"/>
                <a:tab pos="4524327" algn="l"/>
                <a:tab pos="4935762" algn="l"/>
                <a:tab pos="5347196" algn="l"/>
                <a:tab pos="5758631" algn="l"/>
                <a:tab pos="6170065" algn="l"/>
                <a:tab pos="6581500" algn="l"/>
                <a:tab pos="6992934" algn="l"/>
                <a:tab pos="7404369" algn="l"/>
                <a:tab pos="7815804" algn="l"/>
                <a:tab pos="8227239" algn="l"/>
              </a:tabLst>
              <a:defRPr sz="1300">
                <a:solidFill>
                  <a:srgbClr val="000000"/>
                </a:solidFill>
                <a:latin typeface="Times New Roman" pitchFamily="16" charset="0"/>
              </a:defRPr>
            </a:lvl1pPr>
          </a:lstStyle>
          <a:p>
            <a:pPr>
              <a:defRPr/>
            </a:pPr>
            <a:endParaRPr lang="cs-CZ"/>
          </a:p>
        </p:txBody>
      </p:sp>
      <p:sp>
        <p:nvSpPr>
          <p:cNvPr id="2055" name="Rectangle 7"/>
          <p:cNvSpPr>
            <a:spLocks noGrp="1" noChangeArrowheads="1"/>
          </p:cNvSpPr>
          <p:nvPr>
            <p:ph type="sldNum"/>
          </p:nvPr>
        </p:nvSpPr>
        <p:spPr bwMode="auto">
          <a:xfrm>
            <a:off x="3840163" y="9432925"/>
            <a:ext cx="2941637" cy="493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0" algn="l"/>
                <a:tab pos="409981" algn="l"/>
                <a:tab pos="821416" algn="l"/>
                <a:tab pos="1232850" algn="l"/>
                <a:tab pos="1644285" algn="l"/>
                <a:tab pos="2055719" algn="l"/>
                <a:tab pos="2467154" algn="l"/>
                <a:tab pos="2878588" algn="l"/>
                <a:tab pos="3290023" algn="l"/>
                <a:tab pos="3701458" algn="l"/>
                <a:tab pos="4112893" algn="l"/>
                <a:tab pos="4524327" algn="l"/>
                <a:tab pos="4935762" algn="l"/>
                <a:tab pos="5347196" algn="l"/>
                <a:tab pos="5758631" algn="l"/>
                <a:tab pos="6170065" algn="l"/>
                <a:tab pos="6581500" algn="l"/>
                <a:tab pos="6992934" algn="l"/>
                <a:tab pos="7404369" algn="l"/>
                <a:tab pos="7815804" algn="l"/>
                <a:tab pos="8227239" algn="l"/>
              </a:tabLst>
              <a:defRPr sz="1300">
                <a:solidFill>
                  <a:srgbClr val="000000"/>
                </a:solidFill>
                <a:latin typeface="Times New Roman" pitchFamily="16" charset="0"/>
              </a:defRPr>
            </a:lvl1pPr>
          </a:lstStyle>
          <a:p>
            <a:pPr>
              <a:defRPr/>
            </a:pPr>
            <a:fld id="{FAF8B091-D74C-462E-B2FF-793859FC87B5}"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10</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11</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12</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13</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14</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15</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16</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17</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18</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19</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20</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21</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22</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23</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24</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25</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26</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27</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28</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29</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30</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31</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32</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33</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34</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35</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36</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37</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38</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39</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40</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41</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42</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43</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44</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45</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46</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47</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48</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49</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5</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6</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7</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8</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p:spPr>
        <p:txBody>
          <a:bodyPr/>
          <a:lstStyle/>
          <a:p>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fld id="{FCD98320-D568-465A-987A-A7919CB3390B}" type="slidenum">
              <a:rPr lang="cs-CZ" smtClean="0"/>
              <a:pPr>
                <a:tabLst>
                  <a:tab pos="0" algn="l"/>
                  <a:tab pos="409575" algn="l"/>
                  <a:tab pos="820738" algn="l"/>
                  <a:tab pos="1231900" algn="l"/>
                  <a:tab pos="1643063" algn="l"/>
                  <a:tab pos="2054225" algn="l"/>
                  <a:tab pos="2466975" algn="l"/>
                  <a:tab pos="2878138" algn="l"/>
                  <a:tab pos="3289300" algn="l"/>
                  <a:tab pos="3700463" algn="l"/>
                  <a:tab pos="4111625" algn="l"/>
                  <a:tab pos="4522788" algn="l"/>
                  <a:tab pos="4935538" algn="l"/>
                  <a:tab pos="5346700" algn="l"/>
                  <a:tab pos="5757863" algn="l"/>
                  <a:tab pos="6169025" algn="l"/>
                  <a:tab pos="6580188" algn="l"/>
                  <a:tab pos="6991350" algn="l"/>
                  <a:tab pos="7404100" algn="l"/>
                  <a:tab pos="7815263" algn="l"/>
                  <a:tab pos="8226425" algn="l"/>
                </a:tabLst>
              </a:pPr>
              <a:t>9</a:t>
            </a:fld>
            <a:endParaRPr lang="cs-CZ" smtClean="0"/>
          </a:p>
        </p:txBody>
      </p:sp>
      <p:sp>
        <p:nvSpPr>
          <p:cNvPr id="4099" name="Text Box 1"/>
          <p:cNvSpPr txBox="1">
            <a:spLocks noChangeArrowheads="1"/>
          </p:cNvSpPr>
          <p:nvPr/>
        </p:nvSpPr>
        <p:spPr bwMode="auto">
          <a:xfrm>
            <a:off x="993775" y="755650"/>
            <a:ext cx="4797425" cy="3722688"/>
          </a:xfrm>
          <a:prstGeom prst="rect">
            <a:avLst/>
          </a:prstGeom>
          <a:solidFill>
            <a:srgbClr val="FFFFFF"/>
          </a:solidFill>
          <a:ln w="9525">
            <a:solidFill>
              <a:srgbClr val="000000"/>
            </a:solidFill>
            <a:miter lim="800000"/>
            <a:headEnd/>
            <a:tailEnd/>
          </a:ln>
        </p:spPr>
        <p:txBody>
          <a:bodyPr wrap="none" lIns="83741" tIns="41870" rIns="83741" bIns="41870" anchor="ctr"/>
          <a:lstStyle/>
          <a:p>
            <a:endParaRPr lang="cs-CZ"/>
          </a:p>
        </p:txBody>
      </p:sp>
      <p:sp>
        <p:nvSpPr>
          <p:cNvPr id="4100" name="Rectangle 2"/>
          <p:cNvSpPr>
            <a:spLocks noGrp="1" noChangeArrowheads="1"/>
          </p:cNvSpPr>
          <p:nvPr>
            <p:ph type="body"/>
          </p:nvPr>
        </p:nvSpPr>
        <p:spPr>
          <a:xfrm>
            <a:off x="677863" y="4716463"/>
            <a:ext cx="5427662" cy="4467225"/>
          </a:xfrm>
          <a:noFill/>
          <a:ln/>
        </p:spPr>
        <p:txBody>
          <a:bodyPr wrap="none" anchor="ctr"/>
          <a:lstStyle/>
          <a:p>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2347913"/>
            <a:ext cx="8569325" cy="162083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pPr>
              <a:defRPr/>
            </a:pPr>
            <a:fld id="{2BAD8F6B-F199-410E-8189-49AA0A7A3406}"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pPr>
              <a:defRPr/>
            </a:pPr>
            <a:fld id="{D0C4754F-2CCC-4DA0-A1F5-4BC0776B4E79}"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04088" y="301625"/>
            <a:ext cx="2266950" cy="6453188"/>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503238" y="301625"/>
            <a:ext cx="6648450" cy="6453188"/>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pPr>
              <a:defRPr/>
            </a:pPr>
            <a:fld id="{4CC75754-80F0-4C23-9B3A-9D57F4EECCF6}"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pPr>
              <a:defRPr/>
            </a:pPr>
            <a:fld id="{2DD13CCC-8C60-4F46-996E-39514753EBAD}"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96925" y="4857750"/>
            <a:ext cx="8567738" cy="15017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pPr>
              <a:defRPr/>
            </a:pPr>
            <a:fld id="{7FEEF70D-D099-4756-AB0E-3C51B729B103}"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5032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133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pPr>
              <a:defRPr/>
            </a:pPr>
            <a:fld id="{5683FF4E-98C4-4E7F-BE49-62758EA9F76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4825" y="303213"/>
            <a:ext cx="9072563" cy="1258887"/>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3"/>
          <p:cNvSpPr>
            <a:spLocks noGrp="1" noChangeArrowheads="1"/>
          </p:cNvSpPr>
          <p:nvPr>
            <p:ph type="dt" idx="10"/>
          </p:nvPr>
        </p:nvSpPr>
        <p:spPr>
          <a:ln/>
        </p:spPr>
        <p:txBody>
          <a:bodyPr/>
          <a:lstStyle>
            <a:lvl1pPr>
              <a:defRPr/>
            </a:lvl1pPr>
          </a:lstStyle>
          <a:p>
            <a:pPr>
              <a:defRPr/>
            </a:pPr>
            <a:endParaRPr lang="cs-CZ"/>
          </a:p>
        </p:txBody>
      </p:sp>
      <p:sp>
        <p:nvSpPr>
          <p:cNvPr id="8" name="Rectangle 4"/>
          <p:cNvSpPr>
            <a:spLocks noGrp="1" noChangeArrowheads="1"/>
          </p:cNvSpPr>
          <p:nvPr>
            <p:ph type="ftr" idx="11"/>
          </p:nvPr>
        </p:nvSpPr>
        <p:spPr>
          <a:ln/>
        </p:spPr>
        <p:txBody>
          <a:bodyPr/>
          <a:lstStyle>
            <a:lvl1pPr>
              <a:defRPr/>
            </a:lvl1pPr>
          </a:lstStyle>
          <a:p>
            <a:pPr>
              <a:defRPr/>
            </a:pPr>
            <a:endParaRPr lang="cs-CZ"/>
          </a:p>
        </p:txBody>
      </p:sp>
      <p:sp>
        <p:nvSpPr>
          <p:cNvPr id="9" name="Rectangle 5"/>
          <p:cNvSpPr>
            <a:spLocks noGrp="1" noChangeArrowheads="1"/>
          </p:cNvSpPr>
          <p:nvPr>
            <p:ph type="sldNum" idx="12"/>
          </p:nvPr>
        </p:nvSpPr>
        <p:spPr>
          <a:ln/>
        </p:spPr>
        <p:txBody>
          <a:bodyPr/>
          <a:lstStyle>
            <a:lvl1pPr>
              <a:defRPr/>
            </a:lvl1pPr>
          </a:lstStyle>
          <a:p>
            <a:pPr>
              <a:defRPr/>
            </a:pPr>
            <a:fld id="{EE73FBBB-2685-41A1-A700-32A6CA311E20}"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pPr>
              <a:defRPr/>
            </a:pPr>
            <a:fld id="{196E6C44-9A0F-4C58-BFA0-7EC0243689B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cs-CZ"/>
          </a:p>
        </p:txBody>
      </p:sp>
      <p:sp>
        <p:nvSpPr>
          <p:cNvPr id="3" name="Rectangle 4"/>
          <p:cNvSpPr>
            <a:spLocks noGrp="1" noChangeArrowheads="1"/>
          </p:cNvSpPr>
          <p:nvPr>
            <p:ph type="ftr" idx="11"/>
          </p:nvPr>
        </p:nvSpPr>
        <p:spPr>
          <a:ln/>
        </p:spPr>
        <p:txBody>
          <a:bodyPr/>
          <a:lstStyle>
            <a:lvl1pPr>
              <a:defRPr/>
            </a:lvl1pPr>
          </a:lstStyle>
          <a:p>
            <a:pPr>
              <a:defRPr/>
            </a:pPr>
            <a:endParaRPr lang="cs-CZ"/>
          </a:p>
        </p:txBody>
      </p:sp>
      <p:sp>
        <p:nvSpPr>
          <p:cNvPr id="4" name="Rectangle 5"/>
          <p:cNvSpPr>
            <a:spLocks noGrp="1" noChangeArrowheads="1"/>
          </p:cNvSpPr>
          <p:nvPr>
            <p:ph type="sldNum" idx="12"/>
          </p:nvPr>
        </p:nvSpPr>
        <p:spPr>
          <a:ln/>
        </p:spPr>
        <p:txBody>
          <a:bodyPr/>
          <a:lstStyle>
            <a:lvl1pPr>
              <a:defRPr/>
            </a:lvl1pPr>
          </a:lstStyle>
          <a:p>
            <a:pPr>
              <a:defRPr/>
            </a:pPr>
            <a:fld id="{A5DE6A99-4F5D-4C64-87A3-360BD35EC8FE}"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4825" y="301625"/>
            <a:ext cx="3316288" cy="1279525"/>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pPr>
              <a:defRPr/>
            </a:pPr>
            <a:fld id="{3B2FBCAB-CA8D-4FB2-9C92-41988ADB525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76438" y="5291138"/>
            <a:ext cx="6048375" cy="625475"/>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pPr>
              <a:defRPr/>
            </a:pPr>
            <a:fld id="{B3274647-9858-4D22-89A8-89150143BC3A}"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7800" cy="12588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Klepněte pro úpravu formátu titulního textu</a:t>
            </a:r>
          </a:p>
        </p:txBody>
      </p:sp>
      <p:sp>
        <p:nvSpPr>
          <p:cNvPr id="1027" name="Rectangle 2"/>
          <p:cNvSpPr>
            <a:spLocks noGrp="1" noChangeArrowheads="1"/>
          </p:cNvSpPr>
          <p:nvPr>
            <p:ph type="body" idx="1"/>
          </p:nvPr>
        </p:nvSpPr>
        <p:spPr bwMode="auto">
          <a:xfrm>
            <a:off x="503238" y="1768475"/>
            <a:ext cx="9067800" cy="4986338"/>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Klepněte pro úpravu formátu textu osnovy</a:t>
            </a:r>
          </a:p>
          <a:p>
            <a:pPr lvl="1"/>
            <a:r>
              <a:rPr lang="en-GB" smtClean="0"/>
              <a:t>Druhá úroveň</a:t>
            </a:r>
          </a:p>
          <a:p>
            <a:pPr lvl="2"/>
            <a:r>
              <a:rPr lang="en-GB" smtClean="0"/>
              <a:t>Třetí úroveň</a:t>
            </a:r>
          </a:p>
          <a:p>
            <a:pPr lvl="3"/>
            <a:r>
              <a:rPr lang="en-GB" smtClean="0"/>
              <a:t>Čtvrtá úroveň osnovy</a:t>
            </a:r>
          </a:p>
          <a:p>
            <a:pPr lvl="4"/>
            <a:r>
              <a:rPr lang="en-GB" smtClean="0"/>
              <a:t>Pátá úroveň osnovy</a:t>
            </a:r>
          </a:p>
          <a:p>
            <a:pPr lvl="4"/>
            <a:r>
              <a:rPr lang="en-GB" smtClean="0"/>
              <a:t>Šestá úroveň</a:t>
            </a:r>
          </a:p>
          <a:p>
            <a:pPr lvl="4"/>
            <a:r>
              <a:rPr lang="en-GB" smtClean="0"/>
              <a:t>Sedmá úroveň</a:t>
            </a:r>
          </a:p>
          <a:p>
            <a:pPr lvl="4"/>
            <a:r>
              <a:rPr lang="en-GB" smtClean="0"/>
              <a:t>Osmá úroveň textu</a:t>
            </a:r>
          </a:p>
          <a:p>
            <a:pPr lvl="4"/>
            <a:r>
              <a:rPr lang="en-GB" smtClean="0"/>
              <a:t>Devátá úroveň</a:t>
            </a:r>
          </a:p>
        </p:txBody>
      </p:sp>
      <p:sp>
        <p:nvSpPr>
          <p:cNvPr id="2" name="Rectangle 3"/>
          <p:cNvSpPr>
            <a:spLocks noGrp="1" noChangeArrowheads="1"/>
          </p:cNvSpPr>
          <p:nvPr>
            <p:ph type="dt"/>
          </p:nvPr>
        </p:nvSpPr>
        <p:spPr bwMode="auto">
          <a:xfrm>
            <a:off x="503238" y="6886575"/>
            <a:ext cx="2344737" cy="517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cs-CZ"/>
          </a:p>
        </p:txBody>
      </p:sp>
      <p:sp>
        <p:nvSpPr>
          <p:cNvPr id="1028" name="Rectangle 4"/>
          <p:cNvSpPr>
            <a:spLocks noGrp="1" noChangeArrowheads="1"/>
          </p:cNvSpPr>
          <p:nvPr>
            <p:ph type="ftr"/>
          </p:nvPr>
        </p:nvSpPr>
        <p:spPr bwMode="auto">
          <a:xfrm>
            <a:off x="3448050" y="6886575"/>
            <a:ext cx="3192463" cy="517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endParaRPr lang="cs-CZ"/>
          </a:p>
        </p:txBody>
      </p:sp>
      <p:sp>
        <p:nvSpPr>
          <p:cNvPr id="1029" name="Rectangle 5"/>
          <p:cNvSpPr>
            <a:spLocks noGrp="1" noChangeArrowheads="1"/>
          </p:cNvSpPr>
          <p:nvPr>
            <p:ph type="sldNum"/>
          </p:nvPr>
        </p:nvSpPr>
        <p:spPr bwMode="auto">
          <a:xfrm>
            <a:off x="7227888" y="6886575"/>
            <a:ext cx="2344737" cy="5175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pPr>
              <a:defRPr/>
            </a:pPr>
            <a:fld id="{85245A28-C2D6-492A-98EA-8DA2B2D763C9}"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mj-lt"/>
          <a:ea typeface="+mj-ea"/>
          <a:cs typeface="+mj-cs"/>
        </a:defRPr>
      </a:lvl1pPr>
      <a:lvl2pPr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2pPr>
      <a:lvl3pPr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3pPr>
      <a:lvl4pPr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4pPr>
      <a:lvl5pPr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5pPr>
      <a:lvl6pPr marL="457200"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6pPr>
      <a:lvl7pPr marL="914400"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7pPr>
      <a:lvl8pPr marL="1371600"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8pPr>
      <a:lvl9pPr marL="1828800" algn="ctr" defTabSz="449263" rtl="0" eaLnBrk="1" fontAlgn="base" hangingPunct="1">
        <a:lnSpc>
          <a:spcPct val="93000"/>
        </a:lnSpc>
        <a:spcBef>
          <a:spcPct val="0"/>
        </a:spcBef>
        <a:spcAft>
          <a:spcPct val="0"/>
        </a:spcAft>
        <a:buClr>
          <a:srgbClr val="000000"/>
        </a:buClr>
        <a:buSzPct val="45000"/>
        <a:buFont typeface="Wingdings" charset="2"/>
        <a:defRPr sz="4400">
          <a:solidFill>
            <a:srgbClr val="000000"/>
          </a:solidFill>
          <a:latin typeface="Arial" charset="0"/>
          <a:cs typeface="Lucida Sans Unicode" charset="0"/>
        </a:defRPr>
      </a:lvl9pPr>
    </p:titleStyle>
    <p:bodyStyle>
      <a:lvl1pPr marL="430213" indent="-323850" algn="l" defTabSz="449263" rtl="0" eaLnBrk="1" fontAlgn="base" hangingPunct="1">
        <a:lnSpc>
          <a:spcPct val="93000"/>
        </a:lnSpc>
        <a:spcBef>
          <a:spcPct val="0"/>
        </a:spcBef>
        <a:spcAft>
          <a:spcPts val="1425"/>
        </a:spcAft>
        <a:buClr>
          <a:srgbClr val="000000"/>
        </a:buClr>
        <a:buSzPct val="45000"/>
        <a:buFont typeface="Wingdings" charset="2"/>
        <a:buChar char=""/>
        <a:defRPr sz="3200">
          <a:solidFill>
            <a:srgbClr val="000000"/>
          </a:solidFill>
          <a:latin typeface="+mn-lt"/>
          <a:ea typeface="+mn-ea"/>
          <a:cs typeface="+mn-cs"/>
        </a:defRPr>
      </a:lvl1pPr>
      <a:lvl2pPr marL="862013" indent="-285750" algn="l" defTabSz="449263" rtl="0" eaLnBrk="1" fontAlgn="base" hangingPunct="1">
        <a:lnSpc>
          <a:spcPct val="93000"/>
        </a:lnSpc>
        <a:spcBef>
          <a:spcPct val="0"/>
        </a:spcBef>
        <a:spcAft>
          <a:spcPts val="1138"/>
        </a:spcAft>
        <a:buClr>
          <a:srgbClr val="000000"/>
        </a:buClr>
        <a:buSzPct val="75000"/>
        <a:buFont typeface="Symbol" charset="2"/>
        <a:buChar char=""/>
        <a:defRPr sz="2800">
          <a:solidFill>
            <a:srgbClr val="000000"/>
          </a:solidFill>
          <a:latin typeface="+mn-lt"/>
          <a:cs typeface="+mn-cs"/>
        </a:defRPr>
      </a:lvl2pPr>
      <a:lvl3pPr marL="1293813" indent="-215900" algn="l" defTabSz="449263" rtl="0" eaLnBrk="1" fontAlgn="base" hangingPunct="1">
        <a:lnSpc>
          <a:spcPct val="93000"/>
        </a:lnSpc>
        <a:spcBef>
          <a:spcPct val="0"/>
        </a:spcBef>
        <a:spcAft>
          <a:spcPts val="850"/>
        </a:spcAft>
        <a:buClr>
          <a:srgbClr val="000000"/>
        </a:buClr>
        <a:buSzPct val="45000"/>
        <a:buFont typeface="Wingdings" charset="2"/>
        <a:buChar char=""/>
        <a:defRPr sz="2400">
          <a:solidFill>
            <a:srgbClr val="000000"/>
          </a:solidFill>
          <a:latin typeface="+mn-lt"/>
          <a:cs typeface="+mn-cs"/>
        </a:defRPr>
      </a:lvl3pPr>
      <a:lvl4pPr marL="1725613" indent="-214313" algn="l" defTabSz="449263" rtl="0" eaLnBrk="1" fontAlgn="base" hangingPunct="1">
        <a:lnSpc>
          <a:spcPct val="93000"/>
        </a:lnSpc>
        <a:spcBef>
          <a:spcPct val="0"/>
        </a:spcBef>
        <a:spcAft>
          <a:spcPts val="575"/>
        </a:spcAft>
        <a:buClr>
          <a:srgbClr val="000000"/>
        </a:buClr>
        <a:buSzPct val="75000"/>
        <a:buFont typeface="Symbol" charset="2"/>
        <a:buChar char=""/>
        <a:defRPr sz="2000">
          <a:solidFill>
            <a:srgbClr val="000000"/>
          </a:solidFill>
          <a:latin typeface="+mn-lt"/>
          <a:cs typeface="+mn-cs"/>
        </a:defRPr>
      </a:lvl4pPr>
      <a:lvl5pPr marL="2157413" indent="-215900" algn="l" defTabSz="449263" rtl="0" eaLnBrk="1" fontAlgn="base" hangingPunct="1">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5pPr>
      <a:lvl6pPr marL="2614613" indent="-215900" algn="l" defTabSz="449263" rtl="0" eaLnBrk="1" fontAlgn="base" hangingPunct="1">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6pPr>
      <a:lvl7pPr marL="3071813" indent="-215900" algn="l" defTabSz="449263" rtl="0" eaLnBrk="1" fontAlgn="base" hangingPunct="1">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7pPr>
      <a:lvl8pPr marL="3529013" indent="-215900" algn="l" defTabSz="449263" rtl="0" eaLnBrk="1" fontAlgn="base" hangingPunct="1">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8pPr>
      <a:lvl9pPr marL="3986213" indent="-215900" algn="l" defTabSz="449263" rtl="0" eaLnBrk="1" fontAlgn="base" hangingPunct="1">
        <a:lnSpc>
          <a:spcPct val="93000"/>
        </a:lnSpc>
        <a:spcBef>
          <a:spcPct val="0"/>
        </a:spcBef>
        <a:spcAft>
          <a:spcPts val="288"/>
        </a:spcAft>
        <a:buClr>
          <a:srgbClr val="000000"/>
        </a:buClr>
        <a:buSzPct val="45000"/>
        <a:buFont typeface="Wingdings" charset="2"/>
        <a:buChar char=""/>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7" name="Nadpis 6"/>
          <p:cNvSpPr>
            <a:spLocks noGrp="1"/>
          </p:cNvSpPr>
          <p:nvPr>
            <p:ph type="ctrTitle"/>
          </p:nvPr>
        </p:nvSpPr>
        <p:spPr/>
        <p:txBody>
          <a:bodyPr/>
          <a:lstStyle/>
          <a:p>
            <a:r>
              <a:rPr lang="cs-CZ" sz="6000" dirty="0" smtClean="0">
                <a:solidFill>
                  <a:srgbClr val="F02010"/>
                </a:solidFill>
                <a:latin typeface="Book Antiqua" pitchFamily="18" charset="0"/>
              </a:rPr>
              <a:t>Druhá světová válka</a:t>
            </a:r>
            <a:endParaRPr lang="cs-CZ" sz="6000" dirty="0">
              <a:solidFill>
                <a:srgbClr val="F02010"/>
              </a:solidFill>
              <a:latin typeface="Book Antiqua" pitchFamily="18" charset="0"/>
            </a:endParaRPr>
          </a:p>
        </p:txBody>
      </p:sp>
      <p:sp>
        <p:nvSpPr>
          <p:cNvPr id="2052" name="Rectangle 3"/>
          <p:cNvSpPr>
            <a:spLocks noGrp="1" noChangeArrowheads="1"/>
          </p:cNvSpPr>
          <p:nvPr>
            <p:ph type="subTitle" idx="1"/>
          </p:nvPr>
        </p:nvSpPr>
        <p:spPr/>
        <p:txBody>
          <a:bodyPr/>
          <a:lstStyle/>
          <a:p>
            <a:pPr algn="r" eaLnBrk="1"/>
            <a:r>
              <a:rPr lang="cs-CZ" sz="2000" dirty="0" smtClean="0">
                <a:latin typeface="Book Antiqua" pitchFamily="18" charset="0"/>
              </a:rPr>
              <a:t>Vypracovala: Mgr. Michaela Kovářová</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útok na Francii</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r>
              <a:rPr lang="cs-CZ" sz="2800" dirty="0" smtClean="0">
                <a:latin typeface="Book Antiqua" pitchFamily="18" charset="0"/>
              </a:rPr>
              <a:t>Sever Francie okupovalo Německo.</a:t>
            </a:r>
          </a:p>
          <a:p>
            <a:pPr>
              <a:spcAft>
                <a:spcPts val="0"/>
              </a:spcAft>
            </a:pPr>
            <a:r>
              <a:rPr lang="cs-CZ" sz="2800" dirty="0" smtClean="0">
                <a:latin typeface="Book Antiqua" pitchFamily="18" charset="0"/>
              </a:rPr>
              <a:t>Ve střední a jihovýchodní Francii </a:t>
            </a:r>
          </a:p>
          <a:p>
            <a:pPr>
              <a:spcAft>
                <a:spcPts val="0"/>
              </a:spcAft>
              <a:buNone/>
            </a:pPr>
            <a:r>
              <a:rPr lang="cs-CZ" sz="2800" dirty="0" smtClean="0">
                <a:latin typeface="Book Antiqua" pitchFamily="18" charset="0"/>
              </a:rPr>
              <a:t>	byla zavedena kolaborantská </a:t>
            </a:r>
            <a:r>
              <a:rPr lang="cs-CZ" sz="2800" dirty="0" smtClean="0">
                <a:solidFill>
                  <a:srgbClr val="F02010"/>
                </a:solidFill>
                <a:latin typeface="Book Antiqua" pitchFamily="18" charset="0"/>
              </a:rPr>
              <a:t>vláda</a:t>
            </a:r>
          </a:p>
          <a:p>
            <a:pPr>
              <a:spcAft>
                <a:spcPts val="0"/>
              </a:spcAft>
              <a:buNone/>
            </a:pPr>
            <a:r>
              <a:rPr lang="cs-CZ" sz="2800" dirty="0" smtClean="0">
                <a:solidFill>
                  <a:srgbClr val="F02010"/>
                </a:solidFill>
                <a:latin typeface="Book Antiqua" pitchFamily="18" charset="0"/>
              </a:rPr>
              <a:t>	maršála </a:t>
            </a:r>
            <a:r>
              <a:rPr lang="cs-CZ" sz="2800" dirty="0" err="1" smtClean="0">
                <a:solidFill>
                  <a:srgbClr val="F02010"/>
                </a:solidFill>
                <a:latin typeface="Book Antiqua" pitchFamily="18" charset="0"/>
              </a:rPr>
              <a:t>Pétaina</a:t>
            </a:r>
            <a:r>
              <a:rPr lang="cs-CZ" sz="2800" dirty="0" smtClean="0">
                <a:latin typeface="Book Antiqua" pitchFamily="18" charset="0"/>
              </a:rPr>
              <a:t>. Centrum bylo ve </a:t>
            </a:r>
          </a:p>
          <a:p>
            <a:pPr>
              <a:spcAft>
                <a:spcPts val="0"/>
              </a:spcAft>
              <a:buNone/>
            </a:pPr>
            <a:r>
              <a:rPr lang="cs-CZ" sz="2800" dirty="0" smtClean="0">
                <a:solidFill>
                  <a:srgbClr val="F02010"/>
                </a:solidFill>
                <a:latin typeface="Book Antiqua" pitchFamily="18" charset="0"/>
              </a:rPr>
              <a:t>	Vichy</a:t>
            </a:r>
            <a:r>
              <a:rPr lang="cs-CZ" sz="2800" dirty="0" smtClean="0">
                <a:latin typeface="Book Antiqua" pitchFamily="18" charset="0"/>
              </a:rPr>
              <a:t>.</a:t>
            </a:r>
          </a:p>
          <a:p>
            <a:pPr>
              <a:spcAft>
                <a:spcPts val="0"/>
              </a:spcAft>
              <a:buNone/>
            </a:pPr>
            <a:endParaRPr lang="cs-CZ" sz="1400" dirty="0" smtClean="0">
              <a:latin typeface="Book Antiqua" pitchFamily="18" charset="0"/>
            </a:endParaRPr>
          </a:p>
          <a:p>
            <a:pPr>
              <a:spcAft>
                <a:spcPts val="0"/>
              </a:spcAft>
              <a:buNone/>
            </a:pPr>
            <a:endParaRPr lang="cs-CZ" sz="1400" dirty="0" smtClean="0">
              <a:latin typeface="Book Antiqua" pitchFamily="18" charset="0"/>
            </a:endParaRPr>
          </a:p>
          <a:p>
            <a:pPr>
              <a:spcAft>
                <a:spcPts val="0"/>
              </a:spcAft>
              <a:buNone/>
            </a:pPr>
            <a:endParaRPr lang="cs-CZ" sz="1400" dirty="0" smtClean="0">
              <a:latin typeface="Book Antiqua" pitchFamily="18" charset="0"/>
            </a:endParaRPr>
          </a:p>
          <a:p>
            <a:pPr>
              <a:spcAft>
                <a:spcPts val="0"/>
              </a:spcAft>
            </a:pPr>
            <a:r>
              <a:rPr lang="cs-CZ" sz="2800" dirty="0" smtClean="0">
                <a:latin typeface="Book Antiqua" pitchFamily="18" charset="0"/>
              </a:rPr>
              <a:t>Generál </a:t>
            </a:r>
            <a:r>
              <a:rPr lang="cs-CZ" sz="2800" dirty="0" smtClean="0">
                <a:solidFill>
                  <a:srgbClr val="F02010"/>
                </a:solidFill>
                <a:latin typeface="Book Antiqua" pitchFamily="18" charset="0"/>
              </a:rPr>
              <a:t>Charles de </a:t>
            </a:r>
            <a:r>
              <a:rPr lang="cs-CZ" sz="2800" dirty="0" err="1" smtClean="0">
                <a:solidFill>
                  <a:srgbClr val="F02010"/>
                </a:solidFill>
                <a:latin typeface="Book Antiqua" pitchFamily="18" charset="0"/>
              </a:rPr>
              <a:t>Gaulle</a:t>
            </a:r>
            <a:r>
              <a:rPr lang="cs-CZ" sz="2800" dirty="0" smtClean="0">
                <a:solidFill>
                  <a:srgbClr val="F02010"/>
                </a:solidFill>
                <a:latin typeface="Book Antiqua" pitchFamily="18" charset="0"/>
              </a:rPr>
              <a:t> </a:t>
            </a:r>
            <a:r>
              <a:rPr lang="cs-CZ" sz="2800" dirty="0" smtClean="0">
                <a:latin typeface="Book Antiqua" pitchFamily="18" charset="0"/>
              </a:rPr>
              <a:t>chystal </a:t>
            </a:r>
          </a:p>
          <a:p>
            <a:pPr>
              <a:spcAft>
                <a:spcPts val="0"/>
              </a:spcAft>
              <a:buNone/>
            </a:pPr>
            <a:r>
              <a:rPr lang="cs-CZ" sz="2800" dirty="0" smtClean="0">
                <a:latin typeface="Book Antiqua" pitchFamily="18" charset="0"/>
              </a:rPr>
              <a:t>	v Londýně jednotky Svobodné Francie, </a:t>
            </a:r>
          </a:p>
          <a:p>
            <a:pPr>
              <a:spcAft>
                <a:spcPts val="0"/>
              </a:spcAft>
              <a:buNone/>
            </a:pPr>
            <a:r>
              <a:rPr lang="cs-CZ" sz="2800" dirty="0" smtClean="0">
                <a:latin typeface="Book Antiqua" pitchFamily="18" charset="0"/>
              </a:rPr>
              <a:t>	vytvořil prozatímní vládu</a:t>
            </a:r>
            <a:r>
              <a:rPr lang="cs-CZ" dirty="0" smtClean="0">
                <a:latin typeface="Book Antiqua" pitchFamily="18" charset="0"/>
              </a:rPr>
              <a:t>.</a:t>
            </a: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8194" name="Picture 2"/>
          <p:cNvPicPr>
            <a:picLocks noChangeAspect="1" noChangeArrowheads="1"/>
          </p:cNvPicPr>
          <p:nvPr/>
        </p:nvPicPr>
        <p:blipFill>
          <a:blip r:embed="rId4"/>
          <a:srcRect/>
          <a:stretch>
            <a:fillRect/>
          </a:stretch>
        </p:blipFill>
        <p:spPr bwMode="auto">
          <a:xfrm>
            <a:off x="6611948" y="1993887"/>
            <a:ext cx="3104034" cy="2176024"/>
          </a:xfrm>
          <a:prstGeom prst="rect">
            <a:avLst/>
          </a:prstGeom>
          <a:noFill/>
          <a:ln w="9525">
            <a:noFill/>
            <a:miter lim="800000"/>
            <a:headEnd/>
            <a:tailEnd/>
          </a:ln>
          <a:effectLst/>
        </p:spPr>
      </p:pic>
      <p:pic>
        <p:nvPicPr>
          <p:cNvPr id="8195" name="Picture 3"/>
          <p:cNvPicPr>
            <a:picLocks noChangeAspect="1" noChangeArrowheads="1"/>
          </p:cNvPicPr>
          <p:nvPr/>
        </p:nvPicPr>
        <p:blipFill>
          <a:blip r:embed="rId5"/>
          <a:srcRect/>
          <a:stretch>
            <a:fillRect/>
          </a:stretch>
        </p:blipFill>
        <p:spPr bwMode="auto">
          <a:xfrm>
            <a:off x="7326328" y="4315623"/>
            <a:ext cx="1285884" cy="192882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útok na Velkou Británii</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Němci se chystali na </a:t>
            </a:r>
            <a:r>
              <a:rPr lang="cs-CZ" sz="2800" dirty="0" smtClean="0">
                <a:solidFill>
                  <a:srgbClr val="F02010"/>
                </a:solidFill>
                <a:latin typeface="Book Antiqua" pitchFamily="18" charset="0"/>
              </a:rPr>
              <a:t>Velkou Británii</a:t>
            </a:r>
            <a:r>
              <a:rPr lang="cs-CZ" sz="2800" dirty="0" smtClean="0">
                <a:latin typeface="Book Antiqua" pitchFamily="18" charset="0"/>
              </a:rPr>
              <a:t>.</a:t>
            </a:r>
          </a:p>
          <a:p>
            <a:pPr eaLnBrk="1">
              <a:spcAft>
                <a:spcPts val="0"/>
              </a:spcAft>
            </a:pPr>
            <a:r>
              <a:rPr lang="cs-CZ" sz="2800" dirty="0" smtClean="0">
                <a:latin typeface="Book Antiqua" pitchFamily="18" charset="0"/>
              </a:rPr>
              <a:t>V květnu 1940 se novým premiérem stal </a:t>
            </a:r>
          </a:p>
          <a:p>
            <a:pPr eaLnBrk="1">
              <a:spcAft>
                <a:spcPts val="0"/>
              </a:spcAft>
              <a:buNone/>
            </a:pPr>
            <a:r>
              <a:rPr lang="cs-CZ" sz="2800" dirty="0" smtClean="0">
                <a:solidFill>
                  <a:srgbClr val="F02010"/>
                </a:solidFill>
                <a:latin typeface="Book Antiqua" pitchFamily="18" charset="0"/>
              </a:rPr>
              <a:t>	Winston </a:t>
            </a:r>
            <a:r>
              <a:rPr lang="cs-CZ" sz="2800" dirty="0" err="1" smtClean="0">
                <a:solidFill>
                  <a:srgbClr val="F02010"/>
                </a:solidFill>
                <a:latin typeface="Book Antiqua" pitchFamily="18" charset="0"/>
              </a:rPr>
              <a:t>Churchill</a:t>
            </a:r>
            <a:r>
              <a:rPr lang="cs-CZ" sz="2800" dirty="0" smtClean="0">
                <a:latin typeface="Book Antiqua" pitchFamily="18" charset="0"/>
              </a:rPr>
              <a:t>. Vystupoval tvrdě proti </a:t>
            </a:r>
          </a:p>
          <a:p>
            <a:pPr eaLnBrk="1">
              <a:spcAft>
                <a:spcPts val="0"/>
              </a:spcAft>
              <a:buNone/>
            </a:pPr>
            <a:r>
              <a:rPr lang="cs-CZ" sz="2800" dirty="0" smtClean="0">
                <a:latin typeface="Book Antiqua" pitchFamily="18" charset="0"/>
              </a:rPr>
              <a:t>	Německu, byl odhodlaný bojovat.</a:t>
            </a:r>
          </a:p>
          <a:p>
            <a:pPr eaLnBrk="1">
              <a:buFont typeface="Wingdings" charset="2"/>
              <a:buNone/>
            </a:pPr>
            <a:endParaRPr lang="cs-CZ" dirty="0" smtClean="0">
              <a:latin typeface="Book Antiqua" pitchFamily="18" charset="0"/>
            </a:endParaRPr>
          </a:p>
          <a:p>
            <a:pPr algn="just">
              <a:buNone/>
            </a:pPr>
            <a:r>
              <a:rPr lang="cs-CZ" sz="1400" dirty="0" smtClean="0">
                <a:latin typeface="Book Antiqua" pitchFamily="18" charset="0"/>
              </a:rPr>
              <a:t>	„Říkám sněmovně to, co jsem říkal ministrům, kteří se připojili k této vládě, </a:t>
            </a:r>
            <a:r>
              <a:rPr lang="cs-CZ" sz="1400" b="1" dirty="0" smtClean="0">
                <a:latin typeface="Book Antiqua" pitchFamily="18" charset="0"/>
              </a:rPr>
              <a:t>nemám co nabídnout kromě krve, dřiny, slz a potu.</a:t>
            </a:r>
            <a:r>
              <a:rPr lang="cs-CZ" sz="1400" dirty="0" smtClean="0">
                <a:latin typeface="Book Antiqua" pitchFamily="18" charset="0"/>
              </a:rPr>
              <a:t> Máme před sebou jednu z nejtěžších zkoušek v životě. Máme před sebou mnoho, </a:t>
            </a:r>
            <a:r>
              <a:rPr lang="cs-CZ" sz="1400" dirty="0" err="1" smtClean="0">
                <a:latin typeface="Book Antiqua" pitchFamily="18" charset="0"/>
              </a:rPr>
              <a:t>mnoho</a:t>
            </a:r>
            <a:r>
              <a:rPr lang="cs-CZ" sz="1400" dirty="0" smtClean="0">
                <a:latin typeface="Book Antiqua" pitchFamily="18" charset="0"/>
              </a:rPr>
              <a:t> měsíců zápasů a utrpení. Ptáte se, jaká je naše taktika? Já říkám vést válku na zemi vodě a vzduchu. Válku s celou naší mocí a silou, kterou nám Bůh dal, a vést válku proti nejobludnější tyranii všech dob, kterou zatím z výčtu temných a politováníhodných lidských zločinů nic nepředčilo. To je naše taktika. Ptáte se, co je naším cílem? Mohu odpovědět jedním slovem. Je to vítězství. Vítězství za každou cenu – Vítězství navzdory všem hrůzám - Vítězství, ať k němu vede jakkoli dlouhá a těžká cesta, protože bez vítězství není přežití. Není přežití pro Britské impérium, není přežití pro hodnoty, za kterými britské impérium vždy stálo, není přežití pro úsilí, podnět všech věků, že lidstvo se pohybuje dopředu ke svému cíli.“ Winston </a:t>
            </a:r>
            <a:r>
              <a:rPr lang="cs-CZ" sz="1400" dirty="0" err="1" smtClean="0">
                <a:latin typeface="Book Antiqua" pitchFamily="18" charset="0"/>
              </a:rPr>
              <a:t>Churchill</a:t>
            </a:r>
            <a:endParaRPr lang="cs-CZ" sz="1400"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9219" name="Picture 3"/>
          <p:cNvPicPr>
            <a:picLocks noChangeAspect="1" noChangeArrowheads="1"/>
          </p:cNvPicPr>
          <p:nvPr/>
        </p:nvPicPr>
        <p:blipFill>
          <a:blip r:embed="rId4"/>
          <a:srcRect/>
          <a:stretch>
            <a:fillRect/>
          </a:stretch>
        </p:blipFill>
        <p:spPr bwMode="auto">
          <a:xfrm>
            <a:off x="7754956" y="1708135"/>
            <a:ext cx="1905000" cy="23431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útok na Velkou Británii </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létě 1940 </a:t>
            </a:r>
            <a:r>
              <a:rPr lang="cs-CZ" sz="2800" dirty="0" smtClean="0">
                <a:latin typeface="Book Antiqua" pitchFamily="18" charset="0"/>
              </a:rPr>
              <a:t>začalo německé </a:t>
            </a:r>
          </a:p>
          <a:p>
            <a:pPr eaLnBrk="1">
              <a:spcAft>
                <a:spcPts val="0"/>
              </a:spcAft>
              <a:buNone/>
            </a:pPr>
            <a:r>
              <a:rPr lang="cs-CZ" sz="2800" dirty="0" smtClean="0">
                <a:latin typeface="Book Antiqua" pitchFamily="18" charset="0"/>
              </a:rPr>
              <a:t>	letectvo provádět kobercové </a:t>
            </a:r>
          </a:p>
          <a:p>
            <a:pPr eaLnBrk="1">
              <a:spcAft>
                <a:spcPts val="0"/>
              </a:spcAft>
              <a:buNone/>
            </a:pPr>
            <a:r>
              <a:rPr lang="cs-CZ" sz="2800" dirty="0" smtClean="0">
                <a:latin typeface="Book Antiqua" pitchFamily="18" charset="0"/>
              </a:rPr>
              <a:t>	nálety na Británii – operace </a:t>
            </a:r>
          </a:p>
          <a:p>
            <a:pPr eaLnBrk="1">
              <a:spcAft>
                <a:spcPts val="0"/>
              </a:spcAft>
              <a:buNone/>
            </a:pPr>
            <a:r>
              <a:rPr lang="cs-CZ" sz="2800" dirty="0" smtClean="0">
                <a:solidFill>
                  <a:srgbClr val="F02010"/>
                </a:solidFill>
                <a:latin typeface="Book Antiqua" pitchFamily="18" charset="0"/>
              </a:rPr>
              <a:t>	</a:t>
            </a:r>
            <a:r>
              <a:rPr lang="cs-CZ" sz="2800" dirty="0" err="1" smtClean="0">
                <a:solidFill>
                  <a:srgbClr val="F02010"/>
                </a:solidFill>
                <a:latin typeface="Book Antiqua" pitchFamily="18" charset="0"/>
              </a:rPr>
              <a:t>Seelöwe</a:t>
            </a:r>
            <a:r>
              <a:rPr lang="cs-CZ" sz="2800" dirty="0" smtClean="0">
                <a:latin typeface="Book Antiqua" pitchFamily="18" charset="0"/>
              </a:rPr>
              <a:t> (Lvoun).</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V britském letectvu (RAF) </a:t>
            </a:r>
          </a:p>
          <a:p>
            <a:pPr eaLnBrk="1">
              <a:spcAft>
                <a:spcPts val="0"/>
              </a:spcAft>
              <a:buNone/>
            </a:pPr>
            <a:r>
              <a:rPr lang="cs-CZ" sz="2800" dirty="0" smtClean="0">
                <a:latin typeface="Book Antiqua" pitchFamily="18" charset="0"/>
              </a:rPr>
              <a:t>	bojovali i českoslovenští piloti.</a:t>
            </a:r>
          </a:p>
          <a:p>
            <a:pPr eaLnBrk="1">
              <a:spcAft>
                <a:spcPts val="0"/>
              </a:spcAft>
              <a:buNone/>
            </a:pPr>
            <a:endParaRPr lang="cs-CZ" sz="1400" dirty="0" smtClean="0">
              <a:latin typeface="Book Antiqua" pitchFamily="18" charset="0"/>
            </a:endParaRPr>
          </a:p>
          <a:p>
            <a:pPr eaLnBrk="1">
              <a:spcAft>
                <a:spcPts val="0"/>
              </a:spcAft>
              <a:buNone/>
            </a:pPr>
            <a:endParaRPr lang="cs-CZ" sz="2800" dirty="0" smtClean="0">
              <a:latin typeface="Book Antiqua" pitchFamily="18" charset="0"/>
            </a:endParaRP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říjnu</a:t>
            </a:r>
            <a:r>
              <a:rPr lang="cs-CZ" sz="2800" dirty="0" smtClean="0">
                <a:latin typeface="Book Antiqua" pitchFamily="18" charset="0"/>
              </a:rPr>
              <a:t> Hitler </a:t>
            </a:r>
            <a:r>
              <a:rPr lang="cs-CZ" sz="2800" dirty="0" smtClean="0">
                <a:solidFill>
                  <a:srgbClr val="F02010"/>
                </a:solidFill>
                <a:latin typeface="Book Antiqua" pitchFamily="18" charset="0"/>
              </a:rPr>
              <a:t>ukončil útoky </a:t>
            </a:r>
            <a:r>
              <a:rPr lang="cs-CZ" sz="2800" dirty="0" smtClean="0">
                <a:latin typeface="Book Antiqua" pitchFamily="18" charset="0"/>
              </a:rPr>
              <a:t>na Británii.</a:t>
            </a: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Byla to první velká německá porážka.</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0242" name="Picture 2"/>
          <p:cNvPicPr>
            <a:picLocks noChangeAspect="1" noChangeArrowheads="1"/>
          </p:cNvPicPr>
          <p:nvPr/>
        </p:nvPicPr>
        <p:blipFill>
          <a:blip r:embed="rId4"/>
          <a:srcRect/>
          <a:stretch>
            <a:fillRect/>
          </a:stretch>
        </p:blipFill>
        <p:spPr bwMode="auto">
          <a:xfrm>
            <a:off x="5826130" y="1779573"/>
            <a:ext cx="4069890" cy="271156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válka v severní Africe</a:t>
            </a: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srpnu 1940 </a:t>
            </a:r>
            <a:r>
              <a:rPr lang="cs-CZ" sz="2800" dirty="0" smtClean="0">
                <a:latin typeface="Book Antiqua" pitchFamily="18" charset="0"/>
              </a:rPr>
              <a:t>Itálie zabrala britské </a:t>
            </a:r>
          </a:p>
          <a:p>
            <a:pPr eaLnBrk="1">
              <a:spcAft>
                <a:spcPts val="0"/>
              </a:spcAft>
              <a:buNone/>
            </a:pPr>
            <a:r>
              <a:rPr lang="cs-CZ" sz="2800" dirty="0" smtClean="0">
                <a:solidFill>
                  <a:srgbClr val="F02010"/>
                </a:solidFill>
                <a:latin typeface="Book Antiqua" pitchFamily="18" charset="0"/>
              </a:rPr>
              <a:t>	Somálsko</a:t>
            </a:r>
            <a:r>
              <a:rPr lang="cs-CZ" sz="2800" dirty="0" smtClean="0">
                <a:latin typeface="Book Antiqua" pitchFamily="18" charset="0"/>
              </a:rPr>
              <a:t>, část </a:t>
            </a:r>
            <a:r>
              <a:rPr lang="cs-CZ" sz="2800" dirty="0" smtClean="0">
                <a:solidFill>
                  <a:srgbClr val="F02010"/>
                </a:solidFill>
                <a:latin typeface="Book Antiqua" pitchFamily="18" charset="0"/>
              </a:rPr>
              <a:t>Keni</a:t>
            </a:r>
            <a:r>
              <a:rPr lang="cs-CZ" sz="2800" dirty="0" smtClean="0">
                <a:latin typeface="Book Antiqua" pitchFamily="18" charset="0"/>
              </a:rPr>
              <a:t> a </a:t>
            </a:r>
            <a:r>
              <a:rPr lang="cs-CZ" sz="2800" dirty="0" smtClean="0">
                <a:solidFill>
                  <a:srgbClr val="F02010"/>
                </a:solidFill>
                <a:latin typeface="Book Antiqua" pitchFamily="18" charset="0"/>
              </a:rPr>
              <a:t>Súdánu</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Při útoku na Egypt byli zastaveni Brity </a:t>
            </a:r>
          </a:p>
          <a:p>
            <a:pPr eaLnBrk="1">
              <a:spcAft>
                <a:spcPts val="0"/>
              </a:spcAft>
              <a:buNone/>
            </a:pPr>
            <a:r>
              <a:rPr lang="cs-CZ" sz="2800" dirty="0" smtClean="0">
                <a:latin typeface="Book Antiqua" pitchFamily="18" charset="0"/>
              </a:rPr>
              <a:t>	a ti je následně zatlačili do Libye.</a:t>
            </a:r>
          </a:p>
          <a:p>
            <a:pPr eaLnBrk="1">
              <a:spcAft>
                <a:spcPts val="0"/>
              </a:spcAft>
              <a:buNone/>
            </a:pPr>
            <a:endParaRPr lang="cs-CZ" sz="2800" dirty="0" smtClean="0">
              <a:latin typeface="Book Antiqua" pitchFamily="18" charset="0"/>
            </a:endParaRP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únoru 1941 </a:t>
            </a:r>
            <a:r>
              <a:rPr lang="cs-CZ" sz="2800" dirty="0" smtClean="0">
                <a:latin typeface="Book Antiqua" pitchFamily="18" charset="0"/>
              </a:rPr>
              <a:t>poslal Hitler do </a:t>
            </a:r>
          </a:p>
          <a:p>
            <a:pPr eaLnBrk="1">
              <a:spcAft>
                <a:spcPts val="0"/>
              </a:spcAft>
              <a:buNone/>
            </a:pPr>
            <a:r>
              <a:rPr lang="cs-CZ" sz="2800" dirty="0" smtClean="0">
                <a:latin typeface="Book Antiqua" pitchFamily="18" charset="0"/>
              </a:rPr>
              <a:t>	Afriky tzv. </a:t>
            </a:r>
            <a:r>
              <a:rPr lang="cs-CZ" sz="2800" dirty="0" err="1" smtClean="0">
                <a:solidFill>
                  <a:srgbClr val="F02010"/>
                </a:solidFill>
                <a:latin typeface="Book Antiqua" pitchFamily="18" charset="0"/>
              </a:rPr>
              <a:t>Africa</a:t>
            </a:r>
            <a:r>
              <a:rPr lang="cs-CZ" sz="2800" dirty="0" smtClean="0">
                <a:solidFill>
                  <a:srgbClr val="F02010"/>
                </a:solidFill>
                <a:latin typeface="Book Antiqua" pitchFamily="18" charset="0"/>
              </a:rPr>
              <a:t> </a:t>
            </a:r>
            <a:r>
              <a:rPr lang="cs-CZ" sz="2800" dirty="0" err="1" smtClean="0">
                <a:solidFill>
                  <a:srgbClr val="F02010"/>
                </a:solidFill>
                <a:latin typeface="Book Antiqua" pitchFamily="18" charset="0"/>
              </a:rPr>
              <a:t>Korps</a:t>
            </a:r>
            <a:r>
              <a:rPr lang="cs-CZ" sz="2800" dirty="0" smtClean="0">
                <a:solidFill>
                  <a:srgbClr val="F02010"/>
                </a:solidFill>
                <a:latin typeface="Book Antiqua" pitchFamily="18" charset="0"/>
              </a:rPr>
              <a:t> </a:t>
            </a:r>
            <a:r>
              <a:rPr lang="cs-CZ" sz="2800" dirty="0" smtClean="0">
                <a:latin typeface="Book Antiqua" pitchFamily="18" charset="0"/>
              </a:rPr>
              <a:t>pod </a:t>
            </a:r>
          </a:p>
          <a:p>
            <a:pPr eaLnBrk="1">
              <a:spcAft>
                <a:spcPts val="0"/>
              </a:spcAft>
              <a:buNone/>
            </a:pPr>
            <a:r>
              <a:rPr lang="cs-CZ" sz="2800" dirty="0" smtClean="0">
                <a:latin typeface="Book Antiqua" pitchFamily="18" charset="0"/>
              </a:rPr>
              <a:t>	vedením generála </a:t>
            </a:r>
            <a:r>
              <a:rPr lang="cs-CZ" sz="2800" dirty="0" smtClean="0">
                <a:solidFill>
                  <a:srgbClr val="F02010"/>
                </a:solidFill>
                <a:latin typeface="Book Antiqua" pitchFamily="18" charset="0"/>
              </a:rPr>
              <a:t>E. </a:t>
            </a:r>
            <a:r>
              <a:rPr lang="cs-CZ" sz="2800" dirty="0" err="1" smtClean="0">
                <a:solidFill>
                  <a:srgbClr val="F02010"/>
                </a:solidFill>
                <a:latin typeface="Book Antiqua" pitchFamily="18" charset="0"/>
              </a:rPr>
              <a:t>Rommela</a:t>
            </a:r>
            <a:endParaRPr lang="cs-CZ" sz="2800" dirty="0" smtClean="0">
              <a:solidFill>
                <a:srgbClr val="F02010"/>
              </a:solidFill>
              <a:latin typeface="Book Antiqua" pitchFamily="18" charset="0"/>
            </a:endParaRPr>
          </a:p>
          <a:p>
            <a:pPr eaLnBrk="1">
              <a:spcAft>
                <a:spcPts val="0"/>
              </a:spcAft>
              <a:buNone/>
            </a:pPr>
            <a:r>
              <a:rPr lang="cs-CZ" sz="2800" dirty="0" smtClean="0">
                <a:solidFill>
                  <a:srgbClr val="F02010"/>
                </a:solidFill>
                <a:latin typeface="Book Antiqua" pitchFamily="18" charset="0"/>
              </a:rPr>
              <a:t>	</a:t>
            </a:r>
            <a:r>
              <a:rPr lang="cs-CZ" sz="2800" dirty="0" smtClean="0">
                <a:latin typeface="Book Antiqua" pitchFamily="18" charset="0"/>
              </a:rPr>
              <a:t>(„pouštní liška“).</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1266" name="Picture 2"/>
          <p:cNvPicPr>
            <a:picLocks noChangeAspect="1" noChangeArrowheads="1"/>
          </p:cNvPicPr>
          <p:nvPr/>
        </p:nvPicPr>
        <p:blipFill>
          <a:blip r:embed="rId4"/>
          <a:srcRect/>
          <a:stretch>
            <a:fillRect/>
          </a:stretch>
        </p:blipFill>
        <p:spPr bwMode="auto">
          <a:xfrm>
            <a:off x="6433830" y="4091307"/>
            <a:ext cx="3238496" cy="2137408"/>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l="30151" t="33333" r="37688" b="15000"/>
          <a:stretch>
            <a:fillRect/>
          </a:stretch>
        </p:blipFill>
        <p:spPr bwMode="auto">
          <a:xfrm>
            <a:off x="7397766" y="1733853"/>
            <a:ext cx="2286016" cy="221457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válka ve východní Evropě</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a:t>
            </a:r>
            <a:r>
              <a:rPr lang="cs-CZ" sz="2800" dirty="0" smtClean="0">
                <a:solidFill>
                  <a:srgbClr val="F02010"/>
                </a:solidFill>
                <a:latin typeface="Book Antiqua" pitchFamily="18" charset="0"/>
              </a:rPr>
              <a:t>říjnu 1940 </a:t>
            </a:r>
            <a:r>
              <a:rPr lang="cs-CZ" sz="2800" dirty="0" smtClean="0">
                <a:latin typeface="Book Antiqua" pitchFamily="18" charset="0"/>
              </a:rPr>
              <a:t>zaútočili Italové na </a:t>
            </a:r>
            <a:r>
              <a:rPr lang="cs-CZ" sz="2800" dirty="0" smtClean="0">
                <a:solidFill>
                  <a:srgbClr val="F02010"/>
                </a:solidFill>
                <a:latin typeface="Book Antiqua" pitchFamily="18" charset="0"/>
              </a:rPr>
              <a:t>Řecko</a:t>
            </a:r>
            <a:r>
              <a:rPr lang="cs-CZ" sz="2800" dirty="0" smtClean="0">
                <a:latin typeface="Book Antiqua" pitchFamily="18" charset="0"/>
              </a:rPr>
              <a:t> – neúspěšní.</a:t>
            </a:r>
          </a:p>
          <a:p>
            <a:pPr eaLnBrk="1"/>
            <a:r>
              <a:rPr lang="cs-CZ" sz="2800" dirty="0" smtClean="0">
                <a:latin typeface="Book Antiqua" pitchFamily="18" charset="0"/>
              </a:rPr>
              <a:t>Pomohl jim Hitler v dubnu 1941.</a:t>
            </a:r>
          </a:p>
          <a:p>
            <a:pPr eaLnBrk="1">
              <a:spcAft>
                <a:spcPts val="0"/>
              </a:spcAft>
            </a:pPr>
            <a:r>
              <a:rPr lang="cs-CZ" sz="2800" dirty="0" smtClean="0">
                <a:latin typeface="Book Antiqua" pitchFamily="18" charset="0"/>
              </a:rPr>
              <a:t>Byla obsazena </a:t>
            </a:r>
            <a:r>
              <a:rPr lang="cs-CZ" sz="2800" dirty="0" smtClean="0">
                <a:solidFill>
                  <a:srgbClr val="F02010"/>
                </a:solidFill>
                <a:latin typeface="Book Antiqua" pitchFamily="18" charset="0"/>
              </a:rPr>
              <a:t>Jugoslávie</a:t>
            </a:r>
            <a:r>
              <a:rPr lang="cs-CZ" sz="2800" dirty="0" smtClean="0">
                <a:latin typeface="Book Antiqua" pitchFamily="18" charset="0"/>
              </a:rPr>
              <a:t> a </a:t>
            </a:r>
            <a:r>
              <a:rPr lang="cs-CZ" sz="2800" dirty="0" smtClean="0">
                <a:solidFill>
                  <a:srgbClr val="F02010"/>
                </a:solidFill>
                <a:latin typeface="Book Antiqua" pitchFamily="18" charset="0"/>
              </a:rPr>
              <a:t>Řecko</a:t>
            </a:r>
          </a:p>
          <a:p>
            <a:pPr eaLnBrk="1">
              <a:spcAft>
                <a:spcPts val="0"/>
              </a:spcAft>
              <a:buNone/>
            </a:pPr>
            <a:r>
              <a:rPr lang="cs-CZ" sz="2800" dirty="0" smtClean="0">
                <a:latin typeface="Book Antiqua" pitchFamily="18" charset="0"/>
              </a:rPr>
              <a:t>	kapitulovalo.</a:t>
            </a:r>
          </a:p>
          <a:p>
            <a:pPr eaLnBrk="1">
              <a:spcAft>
                <a:spcPts val="0"/>
              </a:spcAft>
              <a:buNone/>
            </a:pPr>
            <a:endParaRPr lang="cs-CZ" sz="1400" dirty="0" smtClean="0">
              <a:latin typeface="Book Antiqua" pitchFamily="18" charset="0"/>
            </a:endParaRPr>
          </a:p>
          <a:p>
            <a:pPr eaLnBrk="1"/>
            <a:r>
              <a:rPr lang="cs-CZ" sz="2800" dirty="0" smtClean="0">
                <a:latin typeface="Book Antiqua" pitchFamily="18" charset="0"/>
              </a:rPr>
              <a:t>Vznikl fašistický </a:t>
            </a:r>
            <a:r>
              <a:rPr lang="cs-CZ" sz="2800" dirty="0" smtClean="0">
                <a:solidFill>
                  <a:srgbClr val="F02010"/>
                </a:solidFill>
                <a:latin typeface="Book Antiqua" pitchFamily="18" charset="0"/>
              </a:rPr>
              <a:t>chorvatský stát</a:t>
            </a:r>
            <a:r>
              <a:rPr lang="cs-CZ" sz="2800" dirty="0" smtClean="0">
                <a:latin typeface="Book Antiqua" pitchFamily="18" charset="0"/>
              </a:rPr>
              <a:t>.</a:t>
            </a:r>
          </a:p>
          <a:p>
            <a:pPr eaLnBrk="1"/>
            <a:r>
              <a:rPr lang="cs-CZ" sz="2800" dirty="0" smtClean="0">
                <a:latin typeface="Book Antiqua" pitchFamily="18" charset="0"/>
              </a:rPr>
              <a:t>V </a:t>
            </a:r>
            <a:r>
              <a:rPr lang="cs-CZ" sz="2800" dirty="0" smtClean="0">
                <a:solidFill>
                  <a:srgbClr val="F02010"/>
                </a:solidFill>
                <a:latin typeface="Book Antiqua" pitchFamily="18" charset="0"/>
              </a:rPr>
              <a:t>Srbsku</a:t>
            </a:r>
            <a:r>
              <a:rPr lang="cs-CZ" sz="2800" dirty="0" smtClean="0">
                <a:latin typeface="Book Antiqua" pitchFamily="18" charset="0"/>
              </a:rPr>
              <a:t> vládli kolaboranti.          				  </a:t>
            </a:r>
            <a:r>
              <a:rPr lang="cs-CZ" sz="1400" dirty="0" smtClean="0">
                <a:latin typeface="Book Antiqua" pitchFamily="18" charset="0"/>
              </a:rPr>
              <a:t>Bělehrad</a:t>
            </a:r>
            <a:endParaRPr lang="cs-CZ" sz="2800" dirty="0" smtClean="0">
              <a:latin typeface="Book Antiqua" pitchFamily="18" charset="0"/>
            </a:endParaRPr>
          </a:p>
          <a:p>
            <a:pPr eaLnBrk="1">
              <a:buNone/>
            </a:pPr>
            <a:endParaRPr lang="cs-CZ" sz="900" dirty="0" smtClean="0">
              <a:latin typeface="Book Antiqua" pitchFamily="18" charset="0"/>
            </a:endParaRPr>
          </a:p>
          <a:p>
            <a:r>
              <a:rPr lang="cs-CZ" sz="2800" dirty="0" smtClean="0">
                <a:latin typeface="Book Antiqua" pitchFamily="18" charset="0"/>
              </a:rPr>
              <a:t>Kvůli válečným neúspěchům se Itálie podřídila Německu.</a:t>
            </a: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2" name="Picture 2"/>
          <p:cNvPicPr>
            <a:picLocks noChangeAspect="1" noChangeArrowheads="1"/>
          </p:cNvPicPr>
          <p:nvPr/>
        </p:nvPicPr>
        <p:blipFill>
          <a:blip r:embed="rId4"/>
          <a:srcRect/>
          <a:stretch>
            <a:fillRect/>
          </a:stretch>
        </p:blipFill>
        <p:spPr bwMode="auto">
          <a:xfrm>
            <a:off x="6223324" y="2213917"/>
            <a:ext cx="3689446" cy="2361246"/>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Na </a:t>
            </a:r>
            <a:r>
              <a:rPr lang="cs-CZ" sz="2800" dirty="0" smtClean="0">
                <a:solidFill>
                  <a:srgbClr val="F02010"/>
                </a:solidFill>
                <a:latin typeface="Book Antiqua" pitchFamily="18" charset="0"/>
              </a:rPr>
              <a:t>jaře roku 1941 </a:t>
            </a:r>
            <a:r>
              <a:rPr lang="cs-CZ" sz="2800" dirty="0" smtClean="0">
                <a:latin typeface="Book Antiqua" pitchFamily="18" charset="0"/>
              </a:rPr>
              <a:t>obsadili fašisté </a:t>
            </a:r>
          </a:p>
          <a:p>
            <a:pPr eaLnBrk="1">
              <a:spcAft>
                <a:spcPts val="0"/>
              </a:spcAft>
              <a:buNone/>
            </a:pPr>
            <a:r>
              <a:rPr lang="cs-CZ" sz="2800" dirty="0" smtClean="0">
                <a:latin typeface="Book Antiqua" pitchFamily="18" charset="0"/>
              </a:rPr>
              <a:t>	všechny evropské státy kromě </a:t>
            </a:r>
          </a:p>
          <a:p>
            <a:pPr eaLnBrk="1">
              <a:spcAft>
                <a:spcPts val="0"/>
              </a:spcAft>
              <a:buNone/>
            </a:pPr>
            <a:r>
              <a:rPr lang="cs-CZ" sz="2800" dirty="0" smtClean="0">
                <a:latin typeface="Book Antiqua" pitchFamily="18" charset="0"/>
              </a:rPr>
              <a:t>	V. Británie, SSSR a neutrálních </a:t>
            </a:r>
          </a:p>
          <a:p>
            <a:pPr eaLnBrk="1">
              <a:spcAft>
                <a:spcPts val="0"/>
              </a:spcAft>
              <a:buNone/>
            </a:pPr>
            <a:r>
              <a:rPr lang="cs-CZ" sz="2800" dirty="0" smtClean="0">
                <a:latin typeface="Book Antiqua" pitchFamily="18" charset="0"/>
              </a:rPr>
              <a:t>	států – Irska, Španělska, </a:t>
            </a:r>
          </a:p>
          <a:p>
            <a:pPr eaLnBrk="1">
              <a:spcAft>
                <a:spcPts val="0"/>
              </a:spcAft>
              <a:buNone/>
            </a:pPr>
            <a:r>
              <a:rPr lang="cs-CZ" sz="2800" dirty="0" smtClean="0">
                <a:latin typeface="Book Antiqua" pitchFamily="18" charset="0"/>
              </a:rPr>
              <a:t>	Portugalska, Švýcarska a Švédska.</a:t>
            </a:r>
          </a:p>
          <a:p>
            <a:pPr eaLnBrk="1">
              <a:spcAft>
                <a:spcPts val="0"/>
              </a:spcAft>
              <a:buNone/>
            </a:pPr>
            <a:endParaRPr lang="cs-CZ" sz="2800" dirty="0" smtClean="0">
              <a:latin typeface="Book Antiqua" pitchFamily="18" charset="0"/>
            </a:endParaRPr>
          </a:p>
          <a:p>
            <a:pPr eaLnBrk="1"/>
            <a:r>
              <a:rPr lang="cs-CZ" sz="2800" dirty="0" smtClean="0">
                <a:solidFill>
                  <a:srgbClr val="F02010"/>
                </a:solidFill>
                <a:latin typeface="Book Antiqua" pitchFamily="18" charset="0"/>
              </a:rPr>
              <a:t>USA</a:t>
            </a:r>
            <a:r>
              <a:rPr lang="cs-CZ" sz="2800" dirty="0" smtClean="0">
                <a:latin typeface="Book Antiqua" pitchFamily="18" charset="0"/>
              </a:rPr>
              <a:t> do války nevstoupily.</a:t>
            </a:r>
          </a:p>
          <a:p>
            <a:pPr eaLnBrk="1">
              <a:spcAft>
                <a:spcPts val="0"/>
              </a:spcAft>
            </a:pPr>
            <a:r>
              <a:rPr lang="cs-CZ" sz="2800" dirty="0" smtClean="0">
                <a:latin typeface="Book Antiqua" pitchFamily="18" charset="0"/>
              </a:rPr>
              <a:t>11. března 1941 schválili </a:t>
            </a:r>
            <a:r>
              <a:rPr lang="cs-CZ" sz="2800" dirty="0" smtClean="0">
                <a:solidFill>
                  <a:srgbClr val="F02010"/>
                </a:solidFill>
                <a:latin typeface="Book Antiqua" pitchFamily="18" charset="0"/>
              </a:rPr>
              <a:t>zákon </a:t>
            </a:r>
          </a:p>
          <a:p>
            <a:pPr eaLnBrk="1">
              <a:spcAft>
                <a:spcPts val="0"/>
              </a:spcAft>
              <a:buNone/>
            </a:pPr>
            <a:r>
              <a:rPr lang="cs-CZ" sz="2800" dirty="0" smtClean="0">
                <a:solidFill>
                  <a:srgbClr val="F02010"/>
                </a:solidFill>
                <a:latin typeface="Book Antiqua" pitchFamily="18" charset="0"/>
              </a:rPr>
              <a:t>	o půjčce a pronájmu </a:t>
            </a:r>
            <a:r>
              <a:rPr lang="cs-CZ" sz="2800" dirty="0" smtClean="0">
                <a:latin typeface="Book Antiqua" pitchFamily="18" charset="0"/>
              </a:rPr>
              <a:t>-   - materiální pomoc ostatním státům.</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3076" name="Picture 4"/>
          <p:cNvPicPr>
            <a:picLocks noChangeAspect="1" noChangeArrowheads="1"/>
          </p:cNvPicPr>
          <p:nvPr/>
        </p:nvPicPr>
        <p:blipFill>
          <a:blip r:embed="rId4"/>
          <a:srcRect/>
          <a:stretch>
            <a:fillRect/>
          </a:stretch>
        </p:blipFill>
        <p:spPr bwMode="auto">
          <a:xfrm>
            <a:off x="6361438" y="1779573"/>
            <a:ext cx="3548051" cy="3255093"/>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Holocaust</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Začalo hromadné vyvražďování Židů pod vedením velitele SS </a:t>
            </a:r>
            <a:r>
              <a:rPr lang="cs-CZ" sz="2800" dirty="0" smtClean="0">
                <a:solidFill>
                  <a:srgbClr val="F02010"/>
                </a:solidFill>
                <a:latin typeface="Book Antiqua" pitchFamily="18" charset="0"/>
              </a:rPr>
              <a:t>H. Himmlera </a:t>
            </a:r>
            <a:r>
              <a:rPr lang="cs-CZ" sz="2800" dirty="0" smtClean="0">
                <a:latin typeface="Book Antiqua" pitchFamily="18" charset="0"/>
              </a:rPr>
              <a:t>– naplňovali plán tzv. </a:t>
            </a:r>
            <a:r>
              <a:rPr lang="cs-CZ" sz="2800" dirty="0" smtClean="0">
                <a:solidFill>
                  <a:srgbClr val="F02010"/>
                </a:solidFill>
                <a:latin typeface="Book Antiqua" pitchFamily="18" charset="0"/>
              </a:rPr>
              <a:t>„konečného řešení židovské otázky“</a:t>
            </a:r>
            <a:r>
              <a:rPr lang="cs-CZ" sz="2800" dirty="0" smtClean="0">
                <a:solidFill>
                  <a:schemeClr val="tx1"/>
                </a:solidFill>
                <a:latin typeface="Book Antiqua" pitchFamily="18" charset="0"/>
              </a:rPr>
              <a:t>.</a:t>
            </a:r>
            <a:endParaRPr lang="cs-CZ" sz="2800" dirty="0" smtClean="0">
              <a:solidFill>
                <a:srgbClr val="F02010"/>
              </a:solidFill>
              <a:latin typeface="Book Antiqua" pitchFamily="18" charset="0"/>
            </a:endParaRPr>
          </a:p>
          <a:p>
            <a:pPr>
              <a:spcAft>
                <a:spcPts val="0"/>
              </a:spcAft>
            </a:pPr>
            <a:r>
              <a:rPr lang="cs-CZ" sz="2800" dirty="0" smtClean="0">
                <a:latin typeface="Book Antiqua" pitchFamily="18" charset="0"/>
              </a:rPr>
              <a:t>Židé byli posíláni do </a:t>
            </a:r>
            <a:r>
              <a:rPr lang="cs-CZ" sz="2800" dirty="0" smtClean="0">
                <a:solidFill>
                  <a:srgbClr val="F02010"/>
                </a:solidFill>
                <a:latin typeface="Book Antiqua" pitchFamily="18" charset="0"/>
              </a:rPr>
              <a:t>koncentračních táborů </a:t>
            </a:r>
            <a:r>
              <a:rPr lang="cs-CZ" sz="2800" dirty="0" smtClean="0">
                <a:latin typeface="Book Antiqua" pitchFamily="18" charset="0"/>
              </a:rPr>
              <a:t>(Osvětim, Mauthausen, Terezín, …), </a:t>
            </a:r>
          </a:p>
          <a:p>
            <a:pPr eaLnBrk="1">
              <a:spcAft>
                <a:spcPts val="0"/>
              </a:spcAft>
              <a:buNone/>
            </a:pPr>
            <a:r>
              <a:rPr lang="cs-CZ" sz="2800" dirty="0" smtClean="0">
                <a:latin typeface="Book Antiqua" pitchFamily="18" charset="0"/>
              </a:rPr>
              <a:t>	kde bylo zavražděno </a:t>
            </a:r>
          </a:p>
          <a:p>
            <a:pPr eaLnBrk="1">
              <a:spcAft>
                <a:spcPts val="0"/>
              </a:spcAft>
              <a:buNone/>
            </a:pPr>
            <a:r>
              <a:rPr lang="cs-CZ" sz="2800" dirty="0" smtClean="0">
                <a:latin typeface="Book Antiqua" pitchFamily="18" charset="0"/>
              </a:rPr>
              <a:t>	přes 5 milionů Židů.</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4098" name="Picture 2"/>
          <p:cNvPicPr>
            <a:picLocks noChangeAspect="1" noChangeArrowheads="1"/>
          </p:cNvPicPr>
          <p:nvPr/>
        </p:nvPicPr>
        <p:blipFill>
          <a:blip r:embed="rId4"/>
          <a:srcRect/>
          <a:stretch>
            <a:fillRect/>
          </a:stretch>
        </p:blipFill>
        <p:spPr bwMode="auto">
          <a:xfrm>
            <a:off x="5254626" y="3565523"/>
            <a:ext cx="4060770" cy="2716451"/>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Holocaust</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Stejně jako Židé byli pronásledováni a vyvražďováni i Romové, duševně nemocní a homosexuálové.</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5122" name="Picture 2"/>
          <p:cNvPicPr>
            <a:picLocks noChangeAspect="1" noChangeArrowheads="1"/>
          </p:cNvPicPr>
          <p:nvPr/>
        </p:nvPicPr>
        <p:blipFill>
          <a:blip r:embed="rId4"/>
          <a:srcRect/>
          <a:stretch>
            <a:fillRect/>
          </a:stretch>
        </p:blipFill>
        <p:spPr bwMode="auto">
          <a:xfrm>
            <a:off x="6826262" y="2636829"/>
            <a:ext cx="2907774" cy="2048085"/>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797500" y="2636829"/>
            <a:ext cx="2782976" cy="2000264"/>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3707130" y="3850070"/>
            <a:ext cx="2976256" cy="215796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2. fáze války – útok na SSSR</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i="1" u="sng" dirty="0" smtClean="0">
                <a:solidFill>
                  <a:srgbClr val="F02010"/>
                </a:solidFill>
                <a:latin typeface="Book Antiqua" pitchFamily="18" charset="0"/>
              </a:rPr>
              <a:t>2. fáze války – od roku 1941 do přelomu let 1942/43</a:t>
            </a:r>
          </a:p>
          <a:p>
            <a:pPr eaLnBrk="1">
              <a:spcAft>
                <a:spcPts val="0"/>
              </a:spcAft>
            </a:pPr>
            <a:r>
              <a:rPr lang="cs-CZ" sz="2800" dirty="0" smtClean="0">
                <a:solidFill>
                  <a:srgbClr val="F02010"/>
                </a:solidFill>
                <a:latin typeface="Book Antiqua" pitchFamily="18" charset="0"/>
              </a:rPr>
              <a:t>22. června 1941</a:t>
            </a:r>
            <a:r>
              <a:rPr lang="cs-CZ" sz="2800" dirty="0" smtClean="0">
                <a:latin typeface="Book Antiqua" pitchFamily="18" charset="0"/>
              </a:rPr>
              <a:t> zaútočilo </a:t>
            </a:r>
          </a:p>
          <a:p>
            <a:pPr eaLnBrk="1">
              <a:spcAft>
                <a:spcPts val="0"/>
              </a:spcAft>
              <a:buNone/>
            </a:pPr>
            <a:r>
              <a:rPr lang="cs-CZ" sz="2800" dirty="0" smtClean="0">
                <a:latin typeface="Book Antiqua" pitchFamily="18" charset="0"/>
              </a:rPr>
              <a:t>	Německo na </a:t>
            </a:r>
            <a:r>
              <a:rPr lang="cs-CZ" sz="2800" dirty="0" smtClean="0">
                <a:solidFill>
                  <a:srgbClr val="F02010"/>
                </a:solidFill>
                <a:latin typeface="Book Antiqua" pitchFamily="18" charset="0"/>
              </a:rPr>
              <a:t>SSSR </a:t>
            </a:r>
            <a:r>
              <a:rPr lang="cs-CZ" sz="2800" dirty="0" smtClean="0">
                <a:latin typeface="Book Antiqua" pitchFamily="18" charset="0"/>
              </a:rPr>
              <a:t>podle </a:t>
            </a:r>
          </a:p>
          <a:p>
            <a:pPr eaLnBrk="1">
              <a:spcAft>
                <a:spcPts val="0"/>
              </a:spcAft>
              <a:buNone/>
            </a:pPr>
            <a:r>
              <a:rPr lang="cs-CZ" sz="2800" dirty="0" smtClean="0">
                <a:latin typeface="Book Antiqua" pitchFamily="18" charset="0"/>
              </a:rPr>
              <a:t>	plánu </a:t>
            </a:r>
            <a:r>
              <a:rPr lang="cs-CZ" sz="2800" dirty="0" smtClean="0">
                <a:solidFill>
                  <a:srgbClr val="F02010"/>
                </a:solidFill>
                <a:latin typeface="Book Antiqua" pitchFamily="18" charset="0"/>
              </a:rPr>
              <a:t>Barbarossa</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Stalin útok nečekal. </a:t>
            </a:r>
          </a:p>
          <a:p>
            <a:pPr eaLnBrk="1">
              <a:spcAft>
                <a:spcPts val="0"/>
              </a:spcAft>
              <a:buNone/>
            </a:pPr>
            <a:r>
              <a:rPr lang="cs-CZ" sz="2800" dirty="0" smtClean="0">
                <a:latin typeface="Book Antiqua" pitchFamily="18" charset="0"/>
              </a:rPr>
              <a:t>	Sovětští občané se </a:t>
            </a:r>
          </a:p>
          <a:p>
            <a:pPr eaLnBrk="1">
              <a:spcAft>
                <a:spcPts val="0"/>
              </a:spcAft>
              <a:buNone/>
            </a:pPr>
            <a:r>
              <a:rPr lang="cs-CZ" sz="2800" dirty="0" smtClean="0">
                <a:latin typeface="Book Antiqua" pitchFamily="18" charset="0"/>
              </a:rPr>
              <a:t>	statečně bránili.</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Začala velká </a:t>
            </a:r>
            <a:r>
              <a:rPr lang="cs-CZ" sz="2800" dirty="0" smtClean="0">
                <a:solidFill>
                  <a:srgbClr val="F02010"/>
                </a:solidFill>
                <a:latin typeface="Book Antiqua" pitchFamily="18" charset="0"/>
              </a:rPr>
              <a:t>vlastenecká </a:t>
            </a:r>
          </a:p>
          <a:p>
            <a:pPr eaLnBrk="1">
              <a:spcAft>
                <a:spcPts val="0"/>
              </a:spcAft>
              <a:buNone/>
            </a:pPr>
            <a:r>
              <a:rPr lang="cs-CZ" sz="2800" dirty="0" smtClean="0">
                <a:solidFill>
                  <a:srgbClr val="F02010"/>
                </a:solidFill>
                <a:latin typeface="Book Antiqua" pitchFamily="18" charset="0"/>
              </a:rPr>
              <a:t>	válka</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6146" name="Picture 2"/>
          <p:cNvPicPr>
            <a:picLocks noChangeAspect="1" noChangeArrowheads="1"/>
          </p:cNvPicPr>
          <p:nvPr/>
        </p:nvPicPr>
        <p:blipFill>
          <a:blip r:embed="rId4"/>
          <a:srcRect/>
          <a:stretch>
            <a:fillRect/>
          </a:stretch>
        </p:blipFill>
        <p:spPr bwMode="auto">
          <a:xfrm>
            <a:off x="4968874" y="2422515"/>
            <a:ext cx="4647115" cy="364333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 –válka v SSSR</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Od září byl obléhán </a:t>
            </a:r>
            <a:r>
              <a:rPr lang="cs-CZ" sz="2800" dirty="0" smtClean="0">
                <a:solidFill>
                  <a:srgbClr val="F02010"/>
                </a:solidFill>
                <a:latin typeface="Book Antiqua" pitchFamily="18" charset="0"/>
              </a:rPr>
              <a:t>Leningrad</a:t>
            </a:r>
            <a:r>
              <a:rPr lang="cs-CZ" sz="2800" dirty="0" smtClean="0">
                <a:latin typeface="Book Antiqua" pitchFamily="18" charset="0"/>
              </a:rPr>
              <a:t>.</a:t>
            </a:r>
          </a:p>
          <a:p>
            <a:pPr eaLnBrk="1">
              <a:spcAft>
                <a:spcPts val="0"/>
              </a:spcAft>
            </a:pPr>
            <a:r>
              <a:rPr lang="cs-CZ" sz="2800" dirty="0" smtClean="0">
                <a:latin typeface="Book Antiqua" pitchFamily="18" charset="0"/>
              </a:rPr>
              <a:t>Obležení trvalo 900 dní, zemřelo </a:t>
            </a:r>
          </a:p>
          <a:p>
            <a:pPr eaLnBrk="1">
              <a:spcAft>
                <a:spcPts val="0"/>
              </a:spcAft>
              <a:buNone/>
            </a:pPr>
            <a:r>
              <a:rPr lang="cs-CZ" sz="2800" dirty="0" smtClean="0">
                <a:latin typeface="Book Antiqua" pitchFamily="18" charset="0"/>
              </a:rPr>
              <a:t>	tam přes milion lidí.</a:t>
            </a:r>
          </a:p>
          <a:p>
            <a:pPr eaLnBrk="1">
              <a:buNone/>
            </a:pPr>
            <a:endParaRPr lang="cs-CZ" sz="2800" dirty="0" smtClean="0">
              <a:latin typeface="Book Antiqua" pitchFamily="18" charset="0"/>
            </a:endParaRPr>
          </a:p>
          <a:p>
            <a:pPr eaLnBrk="1">
              <a:spcAft>
                <a:spcPts val="0"/>
              </a:spcAft>
            </a:pPr>
            <a:r>
              <a:rPr lang="cs-CZ" sz="2800" dirty="0" smtClean="0">
                <a:latin typeface="Book Antiqua" pitchFamily="18" charset="0"/>
              </a:rPr>
              <a:t>Němci chystali útok na </a:t>
            </a:r>
            <a:r>
              <a:rPr lang="cs-CZ" sz="2800" dirty="0" smtClean="0">
                <a:solidFill>
                  <a:srgbClr val="F02010"/>
                </a:solidFill>
                <a:latin typeface="Book Antiqua" pitchFamily="18" charset="0"/>
              </a:rPr>
              <a:t>Moskvu</a:t>
            </a:r>
            <a:r>
              <a:rPr lang="cs-CZ" sz="2800" dirty="0" smtClean="0">
                <a:latin typeface="Book Antiqua" pitchFamily="18" charset="0"/>
              </a:rPr>
              <a:t>. </a:t>
            </a:r>
          </a:p>
          <a:p>
            <a:pPr eaLnBrk="1">
              <a:spcAft>
                <a:spcPts val="0"/>
              </a:spcAft>
              <a:buNone/>
            </a:pPr>
            <a:r>
              <a:rPr lang="cs-CZ" sz="2800" dirty="0" smtClean="0">
                <a:latin typeface="Book Antiqua" pitchFamily="18" charset="0"/>
              </a:rPr>
              <a:t>	Sovětský maršál </a:t>
            </a:r>
            <a:r>
              <a:rPr lang="cs-CZ" sz="2800" dirty="0" err="1" smtClean="0">
                <a:solidFill>
                  <a:srgbClr val="F02010"/>
                </a:solidFill>
                <a:latin typeface="Book Antiqua" pitchFamily="18" charset="0"/>
              </a:rPr>
              <a:t>Žukov</a:t>
            </a:r>
            <a:r>
              <a:rPr lang="cs-CZ" sz="2800" dirty="0" smtClean="0">
                <a:latin typeface="Book Antiqua" pitchFamily="18" charset="0"/>
              </a:rPr>
              <a:t> s jednotkami </a:t>
            </a:r>
          </a:p>
          <a:p>
            <a:pPr eaLnBrk="1">
              <a:spcAft>
                <a:spcPts val="0"/>
              </a:spcAft>
              <a:buNone/>
            </a:pPr>
            <a:r>
              <a:rPr lang="cs-CZ" sz="2800" dirty="0" smtClean="0">
                <a:latin typeface="Book Antiqua" pitchFamily="18" charset="0"/>
              </a:rPr>
              <a:t>	Moskvu ubránil a Němce v lednu 1942 </a:t>
            </a:r>
          </a:p>
          <a:p>
            <a:pPr eaLnBrk="1">
              <a:spcAft>
                <a:spcPts val="0"/>
              </a:spcAft>
              <a:buNone/>
            </a:pPr>
            <a:r>
              <a:rPr lang="cs-CZ" sz="2800" dirty="0" smtClean="0">
                <a:latin typeface="Book Antiqua" pitchFamily="18" charset="0"/>
              </a:rPr>
              <a:t>	zatlačil směrem na západ.</a:t>
            </a:r>
          </a:p>
          <a:p>
            <a:pPr eaLnBrk="1">
              <a:spcAft>
                <a:spcPts val="0"/>
              </a:spcAft>
              <a:buNone/>
            </a:pPr>
            <a:endParaRPr lang="cs-CZ" sz="2800" dirty="0" smtClean="0">
              <a:latin typeface="Book Antiqua" pitchFamily="18" charset="0"/>
            </a:endParaRPr>
          </a:p>
          <a:p>
            <a:pPr eaLnBrk="1"/>
            <a:r>
              <a:rPr lang="cs-CZ" sz="2800" dirty="0" smtClean="0">
                <a:latin typeface="Book Antiqua" pitchFamily="18" charset="0"/>
              </a:rPr>
              <a:t>V létě 1942 obsadili Němci Povolží a Kavkaz.</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7170" name="Picture 2"/>
          <p:cNvPicPr>
            <a:picLocks noChangeAspect="1" noChangeArrowheads="1"/>
          </p:cNvPicPr>
          <p:nvPr/>
        </p:nvPicPr>
        <p:blipFill>
          <a:blip r:embed="rId4"/>
          <a:srcRect/>
          <a:stretch>
            <a:fillRect/>
          </a:stretch>
        </p:blipFill>
        <p:spPr bwMode="auto">
          <a:xfrm>
            <a:off x="6540510" y="1601603"/>
            <a:ext cx="2786082" cy="1930069"/>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a:srcRect/>
          <a:stretch>
            <a:fillRect/>
          </a:stretch>
        </p:blipFill>
        <p:spPr bwMode="auto">
          <a:xfrm>
            <a:off x="7683518" y="3636961"/>
            <a:ext cx="1596597" cy="2000264"/>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Situace před válkou</a:t>
            </a:r>
            <a:r>
              <a:rPr lang="cs-CZ" dirty="0" smtClean="0">
                <a:latin typeface="Book Antiqua" pitchFamily="18" charset="0"/>
              </a:rPr>
              <a:t> </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Byl to konflikt mezi demokratickými a totalitními státy.</a:t>
            </a:r>
          </a:p>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květnu 1939 </a:t>
            </a:r>
            <a:r>
              <a:rPr lang="cs-CZ" sz="2800" dirty="0" smtClean="0">
                <a:latin typeface="Book Antiqua" pitchFamily="18" charset="0"/>
              </a:rPr>
              <a:t>uzavřelo Německo</a:t>
            </a:r>
          </a:p>
          <a:p>
            <a:pPr eaLnBrk="1">
              <a:spcAft>
                <a:spcPts val="0"/>
              </a:spcAft>
              <a:buNone/>
            </a:pPr>
            <a:r>
              <a:rPr lang="cs-CZ" sz="2800" dirty="0" smtClean="0">
                <a:latin typeface="Book Antiqua" pitchFamily="18" charset="0"/>
              </a:rPr>
              <a:t> 	s Itálií </a:t>
            </a:r>
            <a:r>
              <a:rPr lang="cs-CZ" sz="2800" dirty="0" smtClean="0">
                <a:solidFill>
                  <a:srgbClr val="F02010"/>
                </a:solidFill>
                <a:latin typeface="Book Antiqua" pitchFamily="18" charset="0"/>
              </a:rPr>
              <a:t>pakt o vojenské spolupráci</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srpnu 1939 </a:t>
            </a:r>
            <a:r>
              <a:rPr lang="cs-CZ" sz="2800" dirty="0" smtClean="0">
                <a:latin typeface="Book Antiqua" pitchFamily="18" charset="0"/>
              </a:rPr>
              <a:t>podepsalo Německo </a:t>
            </a:r>
          </a:p>
          <a:p>
            <a:pPr>
              <a:spcAft>
                <a:spcPts val="0"/>
              </a:spcAft>
              <a:buNone/>
            </a:pPr>
            <a:r>
              <a:rPr lang="cs-CZ" sz="2800" dirty="0" smtClean="0">
                <a:latin typeface="Book Antiqua" pitchFamily="18" charset="0"/>
              </a:rPr>
              <a:t>	smlouvu o neútočení se SSSR = </a:t>
            </a:r>
          </a:p>
          <a:p>
            <a:pPr>
              <a:spcAft>
                <a:spcPts val="0"/>
              </a:spcAft>
              <a:buNone/>
            </a:pPr>
            <a:r>
              <a:rPr lang="cs-CZ" sz="2800" dirty="0" smtClean="0">
                <a:solidFill>
                  <a:srgbClr val="F02010"/>
                </a:solidFill>
                <a:latin typeface="Book Antiqua" pitchFamily="18" charset="0"/>
              </a:rPr>
              <a:t>	</a:t>
            </a:r>
            <a:r>
              <a:rPr lang="cs-CZ" sz="2800" dirty="0" smtClean="0">
                <a:solidFill>
                  <a:schemeClr val="tx1"/>
                </a:solidFill>
                <a:latin typeface="Book Antiqua" pitchFamily="18" charset="0"/>
              </a:rPr>
              <a:t>=</a:t>
            </a:r>
            <a:r>
              <a:rPr lang="cs-CZ" sz="2800" dirty="0" smtClean="0">
                <a:solidFill>
                  <a:srgbClr val="F02010"/>
                </a:solidFill>
                <a:latin typeface="Book Antiqua" pitchFamily="18" charset="0"/>
              </a:rPr>
              <a:t> pakt </a:t>
            </a:r>
            <a:r>
              <a:rPr lang="cs-CZ" sz="2800" dirty="0" err="1" smtClean="0">
                <a:solidFill>
                  <a:srgbClr val="F02010"/>
                </a:solidFill>
                <a:latin typeface="Book Antiqua" pitchFamily="18" charset="0"/>
              </a:rPr>
              <a:t>Ribbentrop</a:t>
            </a:r>
            <a:r>
              <a:rPr lang="cs-CZ" sz="2800" dirty="0" smtClean="0">
                <a:solidFill>
                  <a:srgbClr val="F02010"/>
                </a:solidFill>
                <a:latin typeface="Book Antiqua" pitchFamily="18" charset="0"/>
              </a:rPr>
              <a:t>-Molotov</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buFont typeface="Wingdings" charset="2"/>
              <a:buNone/>
            </a:pPr>
            <a:endParaRPr lang="cs-CZ" sz="1000" dirty="0" smtClean="0">
              <a:latin typeface="Book Antiqua" pitchFamily="18" charset="0"/>
            </a:endParaRPr>
          </a:p>
          <a:p>
            <a:pPr>
              <a:spcAft>
                <a:spcPts val="0"/>
              </a:spcAft>
              <a:buNone/>
            </a:pPr>
            <a:r>
              <a:rPr lang="cs-CZ" sz="1200" dirty="0" smtClean="0">
                <a:latin typeface="Book Antiqua" pitchFamily="18" charset="0"/>
              </a:rPr>
              <a:t>						       Molotov vpředu podepisuje smlouvu o neútočení. </a:t>
            </a:r>
          </a:p>
          <a:p>
            <a:pPr>
              <a:spcAft>
                <a:spcPts val="0"/>
              </a:spcAft>
              <a:buNone/>
            </a:pPr>
            <a:r>
              <a:rPr lang="cs-CZ" sz="1200" dirty="0" smtClean="0">
                <a:latin typeface="Book Antiqua" pitchFamily="18" charset="0"/>
              </a:rPr>
              <a:t>								Za ním je </a:t>
            </a:r>
            <a:r>
              <a:rPr lang="cs-CZ" sz="1200" dirty="0" err="1" smtClean="0">
                <a:latin typeface="Book Antiqua" pitchFamily="18" charset="0"/>
              </a:rPr>
              <a:t>Ribbentrop</a:t>
            </a:r>
            <a:r>
              <a:rPr lang="cs-CZ" sz="1200" dirty="0" smtClean="0">
                <a:latin typeface="Book Antiqua" pitchFamily="18" charset="0"/>
              </a:rPr>
              <a:t> (v černém) a Stalin.</a:t>
            </a: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026" name="Picture 2"/>
          <p:cNvPicPr>
            <a:picLocks noChangeAspect="1" noChangeArrowheads="1"/>
          </p:cNvPicPr>
          <p:nvPr/>
        </p:nvPicPr>
        <p:blipFill>
          <a:blip r:embed="rId4"/>
          <a:srcRect/>
          <a:stretch>
            <a:fillRect/>
          </a:stretch>
        </p:blipFill>
        <p:spPr bwMode="auto">
          <a:xfrm>
            <a:off x="6480760" y="2284422"/>
            <a:ext cx="3131584" cy="392430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 –válka v SSSR</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září 1942 </a:t>
            </a:r>
            <a:r>
              <a:rPr lang="cs-CZ" sz="2800" dirty="0" smtClean="0">
                <a:latin typeface="Book Antiqua" pitchFamily="18" charset="0"/>
              </a:rPr>
              <a:t>vnikli Němci do </a:t>
            </a:r>
            <a:r>
              <a:rPr lang="cs-CZ" sz="2800" dirty="0" smtClean="0">
                <a:solidFill>
                  <a:srgbClr val="F02010"/>
                </a:solidFill>
                <a:latin typeface="Book Antiqua" pitchFamily="18" charset="0"/>
              </a:rPr>
              <a:t>Stalingradu</a:t>
            </a:r>
            <a:r>
              <a:rPr lang="cs-CZ" sz="2800" dirty="0" smtClean="0">
                <a:latin typeface="Book Antiqua" pitchFamily="18" charset="0"/>
              </a:rPr>
              <a:t>.</a:t>
            </a: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Bitva o Stalingrad byla </a:t>
            </a:r>
          </a:p>
          <a:p>
            <a:pPr eaLnBrk="1">
              <a:spcAft>
                <a:spcPts val="0"/>
              </a:spcAft>
              <a:buNone/>
            </a:pPr>
            <a:r>
              <a:rPr lang="cs-CZ" sz="2800" dirty="0" smtClean="0">
                <a:latin typeface="Book Antiqua" pitchFamily="18" charset="0"/>
              </a:rPr>
              <a:t>	nejkrvavější bitvou </a:t>
            </a:r>
          </a:p>
          <a:p>
            <a:pPr eaLnBrk="1">
              <a:spcAft>
                <a:spcPts val="0"/>
              </a:spcAft>
              <a:buNone/>
            </a:pPr>
            <a:r>
              <a:rPr lang="cs-CZ" sz="2800" dirty="0" smtClean="0">
                <a:latin typeface="Book Antiqua" pitchFamily="18" charset="0"/>
              </a:rPr>
              <a:t>	2. světové války.</a:t>
            </a:r>
          </a:p>
          <a:p>
            <a:pPr eaLnBrk="1">
              <a:spcAft>
                <a:spcPts val="0"/>
              </a:spcAft>
              <a:buNone/>
            </a:pPr>
            <a:endParaRPr lang="cs-CZ" sz="2800" dirty="0" smtClean="0">
              <a:latin typeface="Book Antiqua" pitchFamily="18" charset="0"/>
            </a:endParaRPr>
          </a:p>
          <a:p>
            <a:pPr eaLnBrk="1">
              <a:spcAft>
                <a:spcPts val="0"/>
              </a:spcAft>
            </a:pPr>
            <a:r>
              <a:rPr lang="cs-CZ" sz="2800" dirty="0" smtClean="0">
                <a:latin typeface="Book Antiqua" pitchFamily="18" charset="0"/>
              </a:rPr>
              <a:t>2. února 1943 </a:t>
            </a:r>
            <a:r>
              <a:rPr lang="cs-CZ" sz="2800" dirty="0" smtClean="0">
                <a:solidFill>
                  <a:srgbClr val="F02010"/>
                </a:solidFill>
                <a:latin typeface="Book Antiqua" pitchFamily="18" charset="0"/>
              </a:rPr>
              <a:t>německá </a:t>
            </a:r>
          </a:p>
          <a:p>
            <a:pPr eaLnBrk="1">
              <a:spcAft>
                <a:spcPts val="0"/>
              </a:spcAft>
              <a:buNone/>
            </a:pPr>
            <a:r>
              <a:rPr lang="cs-CZ" sz="2800" dirty="0" smtClean="0">
                <a:solidFill>
                  <a:srgbClr val="F02010"/>
                </a:solidFill>
                <a:latin typeface="Book Antiqua" pitchFamily="18" charset="0"/>
              </a:rPr>
              <a:t>	armáda kapitulovala</a:t>
            </a:r>
            <a:r>
              <a:rPr lang="cs-CZ" sz="2800" dirty="0" smtClean="0">
                <a:latin typeface="Book Antiqua" pitchFamily="18" charset="0"/>
              </a:rPr>
              <a:t>.</a:t>
            </a:r>
          </a:p>
          <a:p>
            <a:pPr eaLnBrk="1">
              <a:spcAft>
                <a:spcPts val="0"/>
              </a:spcAft>
              <a:buNone/>
            </a:pPr>
            <a:endParaRPr lang="cs-CZ" sz="2800" dirty="0" smtClean="0">
              <a:latin typeface="Book Antiqua" pitchFamily="18" charset="0"/>
            </a:endParaRPr>
          </a:p>
          <a:p>
            <a:pPr eaLnBrk="1">
              <a:spcAft>
                <a:spcPts val="0"/>
              </a:spcAft>
            </a:pPr>
            <a:r>
              <a:rPr lang="cs-CZ" sz="2800" dirty="0" smtClean="0">
                <a:latin typeface="Book Antiqua" pitchFamily="18" charset="0"/>
              </a:rPr>
              <a:t>Konec Hitlerových </a:t>
            </a:r>
          </a:p>
          <a:p>
            <a:pPr eaLnBrk="1">
              <a:spcAft>
                <a:spcPts val="0"/>
              </a:spcAft>
              <a:buNone/>
            </a:pPr>
            <a:r>
              <a:rPr lang="cs-CZ" sz="2800" dirty="0" smtClean="0">
                <a:latin typeface="Book Antiqua" pitchFamily="18" charset="0"/>
              </a:rPr>
              <a:t>	šancí na dobytí SSSR.</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8194" name="Picture 2"/>
          <p:cNvPicPr>
            <a:picLocks noChangeAspect="1" noChangeArrowheads="1"/>
          </p:cNvPicPr>
          <p:nvPr/>
        </p:nvPicPr>
        <p:blipFill>
          <a:blip r:embed="rId4"/>
          <a:srcRect/>
          <a:stretch>
            <a:fillRect/>
          </a:stretch>
        </p:blipFill>
        <p:spPr bwMode="auto">
          <a:xfrm>
            <a:off x="4611684" y="2208201"/>
            <a:ext cx="5106539" cy="3812882"/>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14. srpna </a:t>
            </a:r>
            <a:r>
              <a:rPr lang="cs-CZ" sz="2800" dirty="0" smtClean="0">
                <a:solidFill>
                  <a:srgbClr val="F02010"/>
                </a:solidFill>
                <a:latin typeface="Book Antiqua" pitchFamily="18" charset="0"/>
              </a:rPr>
              <a:t>1941 </a:t>
            </a:r>
            <a:r>
              <a:rPr lang="cs-CZ" sz="2800" dirty="0" smtClean="0">
                <a:latin typeface="Book Antiqua" pitchFamily="18" charset="0"/>
              </a:rPr>
              <a:t>byla uzavřena </a:t>
            </a:r>
          </a:p>
          <a:p>
            <a:pPr eaLnBrk="1">
              <a:spcAft>
                <a:spcPts val="0"/>
              </a:spcAft>
              <a:buNone/>
            </a:pPr>
            <a:r>
              <a:rPr lang="cs-CZ" sz="2800" dirty="0" smtClean="0">
                <a:latin typeface="Book Antiqua" pitchFamily="18" charset="0"/>
              </a:rPr>
              <a:t>	tzv. </a:t>
            </a:r>
            <a:r>
              <a:rPr lang="cs-CZ" sz="2800" dirty="0" smtClean="0">
                <a:solidFill>
                  <a:srgbClr val="F02010"/>
                </a:solidFill>
                <a:latin typeface="Book Antiqua" pitchFamily="18" charset="0"/>
              </a:rPr>
              <a:t>Atlantická charta </a:t>
            </a:r>
            <a:r>
              <a:rPr lang="cs-CZ" sz="2800" dirty="0" smtClean="0">
                <a:latin typeface="Book Antiqua" pitchFamily="18" charset="0"/>
              </a:rPr>
              <a:t>– USA a </a:t>
            </a:r>
          </a:p>
          <a:p>
            <a:pPr eaLnBrk="1">
              <a:spcAft>
                <a:spcPts val="0"/>
              </a:spcAft>
              <a:buNone/>
            </a:pPr>
            <a:r>
              <a:rPr lang="cs-CZ" sz="2800" dirty="0" smtClean="0">
                <a:latin typeface="Book Antiqua" pitchFamily="18" charset="0"/>
              </a:rPr>
              <a:t>	V. Británie o konečném zničení </a:t>
            </a:r>
          </a:p>
          <a:p>
            <a:pPr eaLnBrk="1">
              <a:spcAft>
                <a:spcPts val="0"/>
              </a:spcAft>
              <a:buNone/>
            </a:pPr>
            <a:r>
              <a:rPr lang="cs-CZ" sz="2800" dirty="0" smtClean="0">
                <a:latin typeface="Book Antiqua" pitchFamily="18" charset="0"/>
              </a:rPr>
              <a:t>	fašismu.</a:t>
            </a:r>
          </a:p>
          <a:p>
            <a:pPr eaLnBrk="1">
              <a:spcAft>
                <a:spcPts val="0"/>
              </a:spcAft>
              <a:buNone/>
            </a:pPr>
            <a:endParaRPr lang="cs-CZ" sz="2800" dirty="0" smtClean="0">
              <a:latin typeface="Book Antiqua" pitchFamily="18" charset="0"/>
            </a:endParaRPr>
          </a:p>
          <a:p>
            <a:pPr eaLnBrk="1">
              <a:spcAft>
                <a:spcPts val="0"/>
              </a:spcAft>
            </a:pPr>
            <a:r>
              <a:rPr lang="cs-CZ" sz="2800" dirty="0" smtClean="0">
                <a:latin typeface="Book Antiqua" pitchFamily="18" charset="0"/>
              </a:rPr>
              <a:t>Připojily se k tomu další státy </a:t>
            </a:r>
          </a:p>
          <a:p>
            <a:pPr eaLnBrk="1">
              <a:spcAft>
                <a:spcPts val="0"/>
              </a:spcAft>
              <a:buNone/>
            </a:pPr>
            <a:r>
              <a:rPr lang="cs-CZ" sz="2800" dirty="0" smtClean="0">
                <a:latin typeface="Book Antiqua" pitchFamily="18" charset="0"/>
              </a:rPr>
              <a:t>	(i SSSR), vznikla protihitlerovská </a:t>
            </a:r>
          </a:p>
          <a:p>
            <a:pPr eaLnBrk="1">
              <a:spcAft>
                <a:spcPts val="0"/>
              </a:spcAft>
              <a:buNone/>
            </a:pPr>
            <a:r>
              <a:rPr lang="cs-CZ" sz="2800" dirty="0" smtClean="0">
                <a:latin typeface="Book Antiqua" pitchFamily="18" charset="0"/>
              </a:rPr>
              <a:t>	koalice.</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9218" name="Picture 2"/>
          <p:cNvPicPr>
            <a:picLocks noChangeAspect="1" noChangeArrowheads="1"/>
          </p:cNvPicPr>
          <p:nvPr/>
        </p:nvPicPr>
        <p:blipFill>
          <a:blip r:embed="rId4"/>
          <a:srcRect/>
          <a:stretch>
            <a:fillRect/>
          </a:stretch>
        </p:blipFill>
        <p:spPr bwMode="auto">
          <a:xfrm>
            <a:off x="6397634" y="1753855"/>
            <a:ext cx="3101243" cy="435771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 - vstup USA do války</a:t>
            </a:r>
          </a:p>
        </p:txBody>
      </p:sp>
      <p:sp>
        <p:nvSpPr>
          <p:cNvPr id="2052" name="Rectangle 3"/>
          <p:cNvSpPr>
            <a:spLocks noGrp="1" noChangeArrowheads="1"/>
          </p:cNvSpPr>
          <p:nvPr>
            <p:ph type="body" idx="1"/>
          </p:nvPr>
        </p:nvSpPr>
        <p:spPr>
          <a:xfrm>
            <a:off x="503238" y="1708135"/>
            <a:ext cx="9069387" cy="4411678"/>
          </a:xfrm>
        </p:spPr>
        <p:txBody>
          <a:bodyPr/>
          <a:lstStyle/>
          <a:p>
            <a:pPr eaLnBrk="1"/>
            <a:r>
              <a:rPr lang="cs-CZ" sz="2800" dirty="0" smtClean="0">
                <a:solidFill>
                  <a:srgbClr val="F02010"/>
                </a:solidFill>
                <a:latin typeface="Book Antiqua" pitchFamily="18" charset="0"/>
              </a:rPr>
              <a:t>29. září 1940 </a:t>
            </a:r>
            <a:r>
              <a:rPr lang="cs-CZ" sz="2800" dirty="0" smtClean="0">
                <a:latin typeface="Book Antiqua" pitchFamily="18" charset="0"/>
              </a:rPr>
              <a:t>uzavřelo </a:t>
            </a:r>
            <a:r>
              <a:rPr lang="cs-CZ" sz="2800" dirty="0" smtClean="0">
                <a:solidFill>
                  <a:srgbClr val="F02010"/>
                </a:solidFill>
                <a:latin typeface="Book Antiqua" pitchFamily="18" charset="0"/>
              </a:rPr>
              <a:t>Japonsko</a:t>
            </a:r>
            <a:r>
              <a:rPr lang="cs-CZ" sz="2800" dirty="0" smtClean="0">
                <a:latin typeface="Book Antiqua" pitchFamily="18" charset="0"/>
              </a:rPr>
              <a:t> spojenectví                    s Německem a Itálií (</a:t>
            </a:r>
            <a:r>
              <a:rPr lang="cs-CZ" sz="2800" dirty="0" smtClean="0">
                <a:solidFill>
                  <a:srgbClr val="F02010"/>
                </a:solidFill>
                <a:latin typeface="Book Antiqua" pitchFamily="18" charset="0"/>
              </a:rPr>
              <a:t>Osa </a:t>
            </a:r>
            <a:r>
              <a:rPr lang="cs-CZ" sz="2800" dirty="0" err="1" smtClean="0">
                <a:solidFill>
                  <a:srgbClr val="F02010"/>
                </a:solidFill>
                <a:latin typeface="Book Antiqua" pitchFamily="18" charset="0"/>
              </a:rPr>
              <a:t>Berlín</a:t>
            </a:r>
            <a:r>
              <a:rPr lang="cs-CZ" sz="2800" dirty="0" smtClean="0">
                <a:solidFill>
                  <a:srgbClr val="F02010"/>
                </a:solidFill>
                <a:latin typeface="Book Antiqua" pitchFamily="18" charset="0"/>
              </a:rPr>
              <a:t>-</a:t>
            </a:r>
            <a:r>
              <a:rPr lang="cs-CZ" sz="2800" dirty="0" err="1" smtClean="0">
                <a:solidFill>
                  <a:srgbClr val="F02010"/>
                </a:solidFill>
                <a:latin typeface="Book Antiqua" pitchFamily="18" charset="0"/>
              </a:rPr>
              <a:t>Řím</a:t>
            </a:r>
            <a:r>
              <a:rPr lang="cs-CZ" sz="2800" dirty="0" smtClean="0">
                <a:solidFill>
                  <a:srgbClr val="F02010"/>
                </a:solidFill>
                <a:latin typeface="Book Antiqua" pitchFamily="18" charset="0"/>
              </a:rPr>
              <a:t>-Tokio</a:t>
            </a:r>
            <a:r>
              <a:rPr lang="cs-CZ" sz="2800" dirty="0" smtClean="0">
                <a:latin typeface="Book Antiqua" pitchFamily="18" charset="0"/>
              </a:rPr>
              <a:t>).</a:t>
            </a:r>
          </a:p>
          <a:p>
            <a:pPr eaLnBrk="1">
              <a:spcAft>
                <a:spcPts val="0"/>
              </a:spcAft>
            </a:pPr>
            <a:r>
              <a:rPr lang="cs-CZ" sz="2800" dirty="0" smtClean="0">
                <a:solidFill>
                  <a:srgbClr val="F02010"/>
                </a:solidFill>
                <a:latin typeface="Book Antiqua" pitchFamily="18" charset="0"/>
              </a:rPr>
              <a:t>7. prosince 1941 </a:t>
            </a:r>
            <a:r>
              <a:rPr lang="cs-CZ" sz="2800" dirty="0" smtClean="0">
                <a:latin typeface="Book Antiqua" pitchFamily="18" charset="0"/>
              </a:rPr>
              <a:t>byl napaden </a:t>
            </a:r>
            <a:r>
              <a:rPr lang="cs-CZ" sz="2800" dirty="0" err="1" smtClean="0">
                <a:solidFill>
                  <a:srgbClr val="F02010"/>
                </a:solidFill>
                <a:latin typeface="Book Antiqua" pitchFamily="18" charset="0"/>
              </a:rPr>
              <a:t>Pearl</a:t>
            </a:r>
            <a:r>
              <a:rPr lang="cs-CZ" sz="2800" dirty="0" smtClean="0">
                <a:solidFill>
                  <a:srgbClr val="F02010"/>
                </a:solidFill>
                <a:latin typeface="Book Antiqua" pitchFamily="18" charset="0"/>
              </a:rPr>
              <a:t> </a:t>
            </a:r>
          </a:p>
          <a:p>
            <a:pPr eaLnBrk="1">
              <a:spcAft>
                <a:spcPts val="0"/>
              </a:spcAft>
              <a:buNone/>
            </a:pPr>
            <a:r>
              <a:rPr lang="cs-CZ" sz="2800" dirty="0" smtClean="0">
                <a:solidFill>
                  <a:srgbClr val="F02010"/>
                </a:solidFill>
                <a:latin typeface="Book Antiqua" pitchFamily="18" charset="0"/>
              </a:rPr>
              <a:t>	</a:t>
            </a:r>
            <a:r>
              <a:rPr lang="cs-CZ" sz="2800" dirty="0" err="1" smtClean="0">
                <a:solidFill>
                  <a:srgbClr val="F02010"/>
                </a:solidFill>
                <a:latin typeface="Book Antiqua" pitchFamily="18" charset="0"/>
              </a:rPr>
              <a:t>Harbor</a:t>
            </a:r>
            <a:r>
              <a:rPr lang="cs-CZ" sz="2800" dirty="0" smtClean="0">
                <a:solidFill>
                  <a:srgbClr val="F02010"/>
                </a:solidFill>
                <a:latin typeface="Book Antiqua" pitchFamily="18" charset="0"/>
              </a:rPr>
              <a:t> </a:t>
            </a:r>
            <a:r>
              <a:rPr lang="cs-CZ" sz="2800" dirty="0" smtClean="0">
                <a:latin typeface="Book Antiqua" pitchFamily="18" charset="0"/>
              </a:rPr>
              <a:t>= americká vojenská základna</a:t>
            </a:r>
          </a:p>
          <a:p>
            <a:pPr eaLnBrk="1">
              <a:spcAft>
                <a:spcPts val="0"/>
              </a:spcAft>
              <a:buNone/>
            </a:pPr>
            <a:r>
              <a:rPr lang="cs-CZ" sz="2800" dirty="0" smtClean="0">
                <a:latin typeface="Book Antiqua" pitchFamily="18" charset="0"/>
              </a:rPr>
              <a:t> 	v Tichomoří.</a:t>
            </a:r>
          </a:p>
          <a:p>
            <a:pPr eaLnBrk="1">
              <a:spcAft>
                <a:spcPts val="0"/>
              </a:spcAft>
              <a:buNone/>
            </a:pPr>
            <a:endParaRPr lang="cs-CZ" sz="2800" dirty="0" smtClean="0">
              <a:latin typeface="Book Antiqua" pitchFamily="18" charset="0"/>
            </a:endParaRPr>
          </a:p>
          <a:p>
            <a:pPr eaLnBrk="1">
              <a:spcAft>
                <a:spcPts val="0"/>
              </a:spcAft>
              <a:buNone/>
            </a:pPr>
            <a:endParaRPr lang="cs-CZ" sz="2800" dirty="0" smtClean="0">
              <a:latin typeface="Book Antiqua" pitchFamily="18" charset="0"/>
            </a:endParaRPr>
          </a:p>
          <a:p>
            <a:pPr eaLnBrk="1">
              <a:spcAft>
                <a:spcPts val="0"/>
              </a:spcAft>
              <a:buNone/>
            </a:pPr>
            <a:endParaRPr lang="cs-CZ" sz="2800" dirty="0" smtClean="0">
              <a:latin typeface="Book Antiqua" pitchFamily="18" charset="0"/>
            </a:endParaRPr>
          </a:p>
          <a:p>
            <a:pPr eaLnBrk="1">
              <a:spcAft>
                <a:spcPts val="0"/>
              </a:spcAft>
              <a:buNone/>
            </a:pPr>
            <a:endParaRPr lang="cs-CZ" sz="2800" dirty="0" smtClean="0">
              <a:latin typeface="Book Antiqua" pitchFamily="18" charset="0"/>
            </a:endParaRPr>
          </a:p>
          <a:p>
            <a:pPr eaLnBrk="1"/>
            <a:r>
              <a:rPr lang="cs-CZ" sz="2800" dirty="0" smtClean="0">
                <a:latin typeface="Book Antiqua" pitchFamily="18" charset="0"/>
              </a:rPr>
              <a:t>Další den vyhlásily USA i Velká Británie </a:t>
            </a:r>
            <a:r>
              <a:rPr lang="cs-CZ" sz="2800" dirty="0" smtClean="0">
                <a:solidFill>
                  <a:srgbClr val="F02010"/>
                </a:solidFill>
                <a:latin typeface="Book Antiqua" pitchFamily="18" charset="0"/>
              </a:rPr>
              <a:t>válku Japonsku</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0242" name="Picture 2"/>
          <p:cNvPicPr>
            <a:picLocks noChangeAspect="1" noChangeArrowheads="1"/>
          </p:cNvPicPr>
          <p:nvPr/>
        </p:nvPicPr>
        <p:blipFill>
          <a:blip r:embed="rId4" cstate="print"/>
          <a:srcRect t="2758"/>
          <a:stretch>
            <a:fillRect/>
          </a:stretch>
        </p:blipFill>
        <p:spPr bwMode="auto">
          <a:xfrm>
            <a:off x="7046743" y="2570153"/>
            <a:ext cx="2792987" cy="2000264"/>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3279126" y="3535043"/>
            <a:ext cx="3184094" cy="185738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 – válka v Tichomoří</a:t>
            </a: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latin typeface="Book Antiqua" pitchFamily="18" charset="0"/>
              </a:rPr>
              <a:t>Japonsko obsadilo Filipíny, Malajsko, Indonésii, Barmu, francouzskou Indočínu,</a:t>
            </a:r>
          </a:p>
          <a:p>
            <a:pPr>
              <a:spcAft>
                <a:spcPts val="0"/>
              </a:spcAft>
              <a:buNone/>
            </a:pPr>
            <a:r>
              <a:rPr lang="cs-CZ" sz="2800" dirty="0" smtClean="0">
                <a:latin typeface="Book Antiqua" pitchFamily="18" charset="0"/>
              </a:rPr>
              <a:t>	část Nové Guineje a ohrožovali</a:t>
            </a:r>
          </a:p>
          <a:p>
            <a:pPr>
              <a:spcAft>
                <a:spcPts val="0"/>
              </a:spcAft>
              <a:buNone/>
            </a:pPr>
            <a:r>
              <a:rPr lang="cs-CZ" sz="2800" dirty="0" smtClean="0">
                <a:latin typeface="Book Antiqua" pitchFamily="18" charset="0"/>
              </a:rPr>
              <a:t> 	Indii a Austrálii.</a:t>
            </a:r>
          </a:p>
          <a:p>
            <a:pPr>
              <a:spcAft>
                <a:spcPts val="0"/>
              </a:spcAft>
              <a:buNone/>
            </a:pPr>
            <a:endParaRPr lang="cs-CZ" sz="1400" dirty="0" smtClean="0">
              <a:latin typeface="Book Antiqua" pitchFamily="18" charset="0"/>
            </a:endParaRPr>
          </a:p>
          <a:p>
            <a:pPr>
              <a:spcAft>
                <a:spcPts val="0"/>
              </a:spcAft>
            </a:pPr>
            <a:r>
              <a:rPr lang="cs-CZ" sz="2800" dirty="0" smtClean="0">
                <a:latin typeface="Book Antiqua" pitchFamily="18" charset="0"/>
              </a:rPr>
              <a:t>Japonce zastavila až </a:t>
            </a:r>
            <a:r>
              <a:rPr lang="cs-CZ" sz="2800" dirty="0" smtClean="0">
                <a:solidFill>
                  <a:schemeClr val="tx1"/>
                </a:solidFill>
                <a:latin typeface="Book Antiqua" pitchFamily="18" charset="0"/>
              </a:rPr>
              <a:t>bitva </a:t>
            </a:r>
          </a:p>
          <a:p>
            <a:pPr>
              <a:spcAft>
                <a:spcPts val="0"/>
              </a:spcAft>
              <a:buNone/>
            </a:pPr>
            <a:r>
              <a:rPr lang="cs-CZ" sz="2800" dirty="0" smtClean="0">
                <a:solidFill>
                  <a:schemeClr val="tx1"/>
                </a:solidFill>
                <a:latin typeface="Book Antiqua" pitchFamily="18" charset="0"/>
              </a:rPr>
              <a:t>	v</a:t>
            </a:r>
            <a:r>
              <a:rPr lang="cs-CZ" sz="2800" dirty="0" smtClean="0">
                <a:solidFill>
                  <a:srgbClr val="F02010"/>
                </a:solidFill>
                <a:latin typeface="Book Antiqua" pitchFamily="18" charset="0"/>
              </a:rPr>
              <a:t> Korálovém moři </a:t>
            </a:r>
            <a:r>
              <a:rPr lang="cs-CZ" sz="2800" dirty="0" smtClean="0">
                <a:latin typeface="Book Antiqua" pitchFamily="18" charset="0"/>
              </a:rPr>
              <a:t>v květnu </a:t>
            </a:r>
            <a:r>
              <a:rPr lang="cs-CZ" sz="2800" dirty="0" smtClean="0">
                <a:solidFill>
                  <a:srgbClr val="F02010"/>
                </a:solidFill>
                <a:latin typeface="Book Antiqua" pitchFamily="18" charset="0"/>
              </a:rPr>
              <a:t>1942</a:t>
            </a:r>
            <a:r>
              <a:rPr lang="cs-CZ" sz="2800" dirty="0" smtClean="0">
                <a:latin typeface="Book Antiqua" pitchFamily="18" charset="0"/>
              </a:rPr>
              <a:t>.</a:t>
            </a:r>
          </a:p>
          <a:p>
            <a:pPr>
              <a:spcAft>
                <a:spcPts val="0"/>
              </a:spcAft>
              <a:buNone/>
            </a:pPr>
            <a:endParaRPr lang="cs-CZ" sz="1400" dirty="0" smtClean="0">
              <a:latin typeface="Book Antiqua" pitchFamily="18" charset="0"/>
            </a:endParaRPr>
          </a:p>
          <a:p>
            <a:pPr>
              <a:spcAft>
                <a:spcPts val="0"/>
              </a:spcAft>
              <a:buNone/>
            </a:pPr>
            <a:endParaRPr lang="cs-CZ" sz="1400" dirty="0" smtClean="0">
              <a:latin typeface="Book Antiqua" pitchFamily="18" charset="0"/>
            </a:endParaRPr>
          </a:p>
          <a:p>
            <a:pPr>
              <a:spcAft>
                <a:spcPts val="0"/>
              </a:spcAft>
            </a:pPr>
            <a:r>
              <a:rPr lang="cs-CZ" sz="2800" dirty="0" smtClean="0">
                <a:latin typeface="Book Antiqua" pitchFamily="18" charset="0"/>
              </a:rPr>
              <a:t>Konečná porážka Japonska </a:t>
            </a:r>
          </a:p>
          <a:p>
            <a:pPr>
              <a:spcAft>
                <a:spcPts val="0"/>
              </a:spcAft>
              <a:buNone/>
            </a:pPr>
            <a:r>
              <a:rPr lang="cs-CZ" sz="2800" dirty="0" smtClean="0">
                <a:latin typeface="Book Antiqua" pitchFamily="18" charset="0"/>
              </a:rPr>
              <a:t>	proběhla </a:t>
            </a:r>
            <a:r>
              <a:rPr lang="cs-CZ" sz="2800" dirty="0" smtClean="0">
                <a:solidFill>
                  <a:srgbClr val="F02010"/>
                </a:solidFill>
                <a:latin typeface="Book Antiqua" pitchFamily="18" charset="0"/>
              </a:rPr>
              <a:t>3.-7. června </a:t>
            </a:r>
            <a:r>
              <a:rPr lang="cs-CZ" sz="2800" dirty="0" smtClean="0">
                <a:solidFill>
                  <a:schemeClr val="tx1"/>
                </a:solidFill>
                <a:latin typeface="Book Antiqua" pitchFamily="18" charset="0"/>
              </a:rPr>
              <a:t>v bitvě u </a:t>
            </a:r>
            <a:r>
              <a:rPr lang="cs-CZ" sz="2800" dirty="0" smtClean="0">
                <a:solidFill>
                  <a:srgbClr val="F02010"/>
                </a:solidFill>
                <a:latin typeface="Book Antiqua" pitchFamily="18" charset="0"/>
              </a:rPr>
              <a:t>souostroví </a:t>
            </a:r>
            <a:r>
              <a:rPr lang="cs-CZ" sz="2800" dirty="0" err="1" smtClean="0">
                <a:solidFill>
                  <a:srgbClr val="F02010"/>
                </a:solidFill>
                <a:latin typeface="Book Antiqua" pitchFamily="18" charset="0"/>
              </a:rPr>
              <a:t>Midway</a:t>
            </a:r>
            <a:r>
              <a:rPr lang="cs-CZ" sz="2800" dirty="0" smtClean="0">
                <a:solidFill>
                  <a:srgbClr val="F02010"/>
                </a:solidFill>
                <a:latin typeface="Book Antiqua" pitchFamily="18" charset="0"/>
              </a:rPr>
              <a:t> </a:t>
            </a:r>
            <a:r>
              <a:rPr lang="cs-CZ" sz="2800" dirty="0" smtClean="0">
                <a:latin typeface="Book Antiqua" pitchFamily="18" charset="0"/>
              </a:rPr>
              <a:t>a následně </a:t>
            </a:r>
            <a:r>
              <a:rPr lang="cs-CZ" sz="2800" dirty="0" smtClean="0">
                <a:solidFill>
                  <a:schemeClr val="tx1"/>
                </a:solidFill>
                <a:latin typeface="Book Antiqua" pitchFamily="18" charset="0"/>
              </a:rPr>
              <a:t>v bitvě o </a:t>
            </a:r>
            <a:r>
              <a:rPr lang="cs-CZ" sz="2800" dirty="0" smtClean="0">
                <a:solidFill>
                  <a:srgbClr val="F02010"/>
                </a:solidFill>
                <a:latin typeface="Book Antiqua" pitchFamily="18" charset="0"/>
              </a:rPr>
              <a:t>ostrov </a:t>
            </a:r>
            <a:r>
              <a:rPr lang="cs-CZ" sz="2800" dirty="0" err="1" smtClean="0">
                <a:solidFill>
                  <a:srgbClr val="F02010"/>
                </a:solidFill>
                <a:latin typeface="Book Antiqua" pitchFamily="18" charset="0"/>
              </a:rPr>
              <a:t>Guadalcanal</a:t>
            </a:r>
            <a:r>
              <a:rPr lang="cs-CZ" sz="2800" dirty="0" smtClean="0">
                <a:latin typeface="Book Antiqua" pitchFamily="18" charset="0"/>
              </a:rPr>
              <a:t> od </a:t>
            </a:r>
            <a:r>
              <a:rPr lang="cs-CZ" sz="2800" dirty="0" smtClean="0">
                <a:solidFill>
                  <a:srgbClr val="F02010"/>
                </a:solidFill>
                <a:latin typeface="Book Antiqua" pitchFamily="18" charset="0"/>
              </a:rPr>
              <a:t>srpna 1942 </a:t>
            </a:r>
            <a:r>
              <a:rPr lang="cs-CZ" sz="2800" dirty="0" smtClean="0">
                <a:solidFill>
                  <a:schemeClr val="tx1"/>
                </a:solidFill>
                <a:latin typeface="Book Antiqua" pitchFamily="18" charset="0"/>
              </a:rPr>
              <a:t>do</a:t>
            </a:r>
            <a:r>
              <a:rPr lang="cs-CZ" sz="2800" dirty="0" smtClean="0">
                <a:solidFill>
                  <a:srgbClr val="F02010"/>
                </a:solidFill>
                <a:latin typeface="Book Antiqua" pitchFamily="18" charset="0"/>
              </a:rPr>
              <a:t> února 1943</a:t>
            </a:r>
            <a:r>
              <a:rPr lang="cs-CZ" sz="2800" dirty="0" smtClean="0">
                <a:latin typeface="Book Antiqua" pitchFamily="18" charset="0"/>
              </a:rPr>
              <a:t>.</a:t>
            </a:r>
          </a:p>
          <a:p>
            <a:pPr eaLnBrk="1"/>
            <a:endParaRPr lang="cs-CZ" sz="2800"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1266" name="Picture 2"/>
          <p:cNvPicPr>
            <a:picLocks noChangeAspect="1" noChangeArrowheads="1"/>
          </p:cNvPicPr>
          <p:nvPr/>
        </p:nvPicPr>
        <p:blipFill>
          <a:blip r:embed="rId4"/>
          <a:srcRect/>
          <a:stretch>
            <a:fillRect/>
          </a:stretch>
        </p:blipFill>
        <p:spPr bwMode="auto">
          <a:xfrm>
            <a:off x="6197606" y="2208201"/>
            <a:ext cx="3807618" cy="292893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2. fáze války –válka v Severní Africe</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červnu </a:t>
            </a:r>
            <a:r>
              <a:rPr lang="cs-CZ" sz="2800" dirty="0" smtClean="0">
                <a:solidFill>
                  <a:srgbClr val="F02010"/>
                </a:solidFill>
                <a:latin typeface="Book Antiqua" pitchFamily="18" charset="0"/>
              </a:rPr>
              <a:t>1942</a:t>
            </a:r>
            <a:r>
              <a:rPr lang="cs-CZ" sz="2800" dirty="0" smtClean="0">
                <a:latin typeface="Book Antiqua" pitchFamily="18" charset="0"/>
              </a:rPr>
              <a:t> dobyl generál </a:t>
            </a:r>
            <a:r>
              <a:rPr lang="cs-CZ" sz="2800" dirty="0" err="1" smtClean="0">
                <a:latin typeface="Book Antiqua" pitchFamily="18" charset="0"/>
              </a:rPr>
              <a:t>Rommel</a:t>
            </a:r>
            <a:r>
              <a:rPr lang="cs-CZ" sz="2800" dirty="0" smtClean="0">
                <a:latin typeface="Book Antiqua" pitchFamily="18" charset="0"/>
              </a:rPr>
              <a:t> </a:t>
            </a:r>
            <a:r>
              <a:rPr lang="cs-CZ" sz="2800" dirty="0" err="1" smtClean="0">
                <a:solidFill>
                  <a:srgbClr val="F02010"/>
                </a:solidFill>
                <a:latin typeface="Book Antiqua" pitchFamily="18" charset="0"/>
              </a:rPr>
              <a:t>Tobruk</a:t>
            </a:r>
            <a:r>
              <a:rPr lang="cs-CZ" sz="2800" dirty="0" smtClean="0">
                <a:latin typeface="Book Antiqua" pitchFamily="18" charset="0"/>
              </a:rPr>
              <a:t>. Britové byli zatlačeni do Egypta.</a:t>
            </a:r>
          </a:p>
          <a:p>
            <a:pPr eaLnBrk="1">
              <a:spcAft>
                <a:spcPts val="0"/>
              </a:spcAft>
            </a:pPr>
            <a:r>
              <a:rPr lang="cs-CZ" sz="2800" dirty="0" smtClean="0">
                <a:latin typeface="Book Antiqua" pitchFamily="18" charset="0"/>
              </a:rPr>
              <a:t>23. října – 4. listopadu </a:t>
            </a:r>
            <a:r>
              <a:rPr lang="cs-CZ" sz="2800" dirty="0" smtClean="0">
                <a:solidFill>
                  <a:srgbClr val="F02010"/>
                </a:solidFill>
                <a:latin typeface="Book Antiqua" pitchFamily="18" charset="0"/>
              </a:rPr>
              <a:t>1942</a:t>
            </a:r>
            <a:r>
              <a:rPr lang="cs-CZ" sz="2800" dirty="0" smtClean="0">
                <a:latin typeface="Book Antiqua" pitchFamily="18" charset="0"/>
              </a:rPr>
              <a:t> </a:t>
            </a:r>
          </a:p>
          <a:p>
            <a:pPr eaLnBrk="1">
              <a:spcAft>
                <a:spcPts val="0"/>
              </a:spcAft>
              <a:buNone/>
            </a:pPr>
            <a:r>
              <a:rPr lang="cs-CZ" sz="2800" dirty="0" smtClean="0">
                <a:latin typeface="Book Antiqua" pitchFamily="18" charset="0"/>
              </a:rPr>
              <a:t>	proběhla tanková </a:t>
            </a:r>
            <a:r>
              <a:rPr lang="cs-CZ" sz="2800" dirty="0" smtClean="0">
                <a:solidFill>
                  <a:srgbClr val="F02010"/>
                </a:solidFill>
                <a:latin typeface="Book Antiqua" pitchFamily="18" charset="0"/>
              </a:rPr>
              <a:t>bitva </a:t>
            </a:r>
          </a:p>
          <a:p>
            <a:pPr eaLnBrk="1">
              <a:spcAft>
                <a:spcPts val="0"/>
              </a:spcAft>
              <a:buNone/>
            </a:pPr>
            <a:r>
              <a:rPr lang="cs-CZ" sz="2800" dirty="0" smtClean="0">
                <a:solidFill>
                  <a:srgbClr val="F02010"/>
                </a:solidFill>
                <a:latin typeface="Book Antiqua" pitchFamily="18" charset="0"/>
              </a:rPr>
              <a:t>	u </a:t>
            </a:r>
            <a:r>
              <a:rPr lang="cs-CZ" sz="2800" dirty="0" err="1" smtClean="0">
                <a:solidFill>
                  <a:srgbClr val="F02010"/>
                </a:solidFill>
                <a:latin typeface="Book Antiqua" pitchFamily="18" charset="0"/>
              </a:rPr>
              <a:t>El</a:t>
            </a:r>
            <a:r>
              <a:rPr lang="cs-CZ" sz="2800" dirty="0" smtClean="0">
                <a:solidFill>
                  <a:srgbClr val="F02010"/>
                </a:solidFill>
                <a:latin typeface="Book Antiqua" pitchFamily="18" charset="0"/>
              </a:rPr>
              <a:t>-</a:t>
            </a:r>
            <a:r>
              <a:rPr lang="cs-CZ" sz="2800" dirty="0" err="1" smtClean="0">
                <a:solidFill>
                  <a:srgbClr val="F02010"/>
                </a:solidFill>
                <a:latin typeface="Book Antiqua" pitchFamily="18" charset="0"/>
              </a:rPr>
              <a:t>Alamejnu</a:t>
            </a:r>
            <a:r>
              <a:rPr lang="cs-CZ" sz="2800" dirty="0" smtClean="0">
                <a:latin typeface="Book Antiqua" pitchFamily="18" charset="0"/>
              </a:rPr>
              <a:t>, kde Britové </a:t>
            </a:r>
          </a:p>
          <a:p>
            <a:pPr eaLnBrk="1">
              <a:spcAft>
                <a:spcPts val="0"/>
              </a:spcAft>
              <a:buNone/>
            </a:pPr>
            <a:r>
              <a:rPr lang="cs-CZ" sz="2800" dirty="0" smtClean="0">
                <a:latin typeface="Book Antiqua" pitchFamily="18" charset="0"/>
              </a:rPr>
              <a:t>	zvítězili.</a:t>
            </a:r>
          </a:p>
          <a:p>
            <a:pPr eaLnBrk="1">
              <a:spcAft>
                <a:spcPts val="0"/>
              </a:spcAft>
              <a:buNone/>
            </a:pPr>
            <a:endParaRPr lang="cs-CZ" sz="1400" dirty="0" smtClean="0">
              <a:latin typeface="Book Antiqua" pitchFamily="18" charset="0"/>
            </a:endParaRPr>
          </a:p>
          <a:p>
            <a:pPr eaLnBrk="1">
              <a:spcAft>
                <a:spcPts val="0"/>
              </a:spcAft>
              <a:buNone/>
            </a:pPr>
            <a:endParaRPr lang="cs-CZ" sz="2800" dirty="0" smtClean="0">
              <a:latin typeface="Book Antiqua" pitchFamily="18" charset="0"/>
            </a:endParaRPr>
          </a:p>
          <a:p>
            <a:pPr eaLnBrk="1">
              <a:spcAft>
                <a:spcPts val="0"/>
              </a:spcAft>
              <a:buNone/>
            </a:pPr>
            <a:endParaRPr lang="cs-CZ" sz="2800" dirty="0" smtClean="0">
              <a:latin typeface="Book Antiqua" pitchFamily="18" charset="0"/>
            </a:endParaRPr>
          </a:p>
          <a:p>
            <a:pPr eaLnBrk="1">
              <a:spcAft>
                <a:spcPts val="0"/>
              </a:spcAft>
            </a:pPr>
            <a:r>
              <a:rPr lang="cs-CZ" sz="2800" dirty="0" smtClean="0">
                <a:latin typeface="Book Antiqua" pitchFamily="18" charset="0"/>
              </a:rPr>
              <a:t>V listopadu 1942 se britští a </a:t>
            </a:r>
          </a:p>
          <a:p>
            <a:pPr eaLnBrk="1">
              <a:spcAft>
                <a:spcPts val="0"/>
              </a:spcAft>
              <a:buNone/>
            </a:pPr>
            <a:r>
              <a:rPr lang="cs-CZ" sz="2800" dirty="0" smtClean="0">
                <a:latin typeface="Book Antiqua" pitchFamily="18" charset="0"/>
              </a:rPr>
              <a:t>	američtí vojáci vylodili v Alžíru, </a:t>
            </a:r>
            <a:r>
              <a:rPr lang="cs-CZ" sz="2800" dirty="0" err="1" smtClean="0">
                <a:latin typeface="Book Antiqua" pitchFamily="18" charset="0"/>
              </a:rPr>
              <a:t>Oranu</a:t>
            </a:r>
            <a:r>
              <a:rPr lang="cs-CZ" sz="2800" dirty="0" smtClean="0">
                <a:latin typeface="Book Antiqua" pitchFamily="18" charset="0"/>
              </a:rPr>
              <a:t> a Casablance. </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2290" name="Picture 2"/>
          <p:cNvPicPr>
            <a:picLocks noChangeAspect="1" noChangeArrowheads="1"/>
          </p:cNvPicPr>
          <p:nvPr/>
        </p:nvPicPr>
        <p:blipFill>
          <a:blip r:embed="rId4"/>
          <a:srcRect/>
          <a:stretch>
            <a:fillRect/>
          </a:stretch>
        </p:blipFill>
        <p:spPr bwMode="auto">
          <a:xfrm>
            <a:off x="5810098" y="2279639"/>
            <a:ext cx="3425984" cy="328614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3. fáze války</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i="1" u="sng" dirty="0" smtClean="0">
                <a:solidFill>
                  <a:srgbClr val="F02010"/>
                </a:solidFill>
                <a:latin typeface="Book Antiqua" pitchFamily="18" charset="0"/>
              </a:rPr>
              <a:t>3. fáze války – od ledna 1943 do léta 1944</a:t>
            </a:r>
          </a:p>
          <a:p>
            <a:pPr eaLnBrk="1">
              <a:spcAft>
                <a:spcPts val="0"/>
              </a:spcAft>
            </a:pPr>
            <a:r>
              <a:rPr lang="cs-CZ" sz="2600" dirty="0" smtClean="0">
                <a:latin typeface="Book Antiqua" pitchFamily="18" charset="0"/>
              </a:rPr>
              <a:t>Na východní frontě Němci naposledy </a:t>
            </a:r>
          </a:p>
          <a:p>
            <a:pPr eaLnBrk="1">
              <a:spcAft>
                <a:spcPts val="0"/>
              </a:spcAft>
              <a:buNone/>
            </a:pPr>
            <a:r>
              <a:rPr lang="cs-CZ" sz="2600" dirty="0" smtClean="0">
                <a:latin typeface="Book Antiqua" pitchFamily="18" charset="0"/>
              </a:rPr>
              <a:t>	zaútočili v červenci a srpnu 1943.</a:t>
            </a:r>
          </a:p>
          <a:p>
            <a:pPr eaLnBrk="1">
              <a:spcAft>
                <a:spcPts val="0"/>
              </a:spcAft>
              <a:buNone/>
            </a:pPr>
            <a:endParaRPr lang="cs-CZ" sz="1400" dirty="0" smtClean="0">
              <a:latin typeface="Book Antiqua" pitchFamily="18" charset="0"/>
            </a:endParaRPr>
          </a:p>
          <a:p>
            <a:pPr eaLnBrk="1">
              <a:spcAft>
                <a:spcPts val="0"/>
              </a:spcAft>
            </a:pPr>
            <a:r>
              <a:rPr lang="cs-CZ" sz="2600" dirty="0" smtClean="0">
                <a:latin typeface="Book Antiqua" pitchFamily="18" charset="0"/>
              </a:rPr>
              <a:t>Došlo k největší tankové bitvě</a:t>
            </a:r>
          </a:p>
          <a:p>
            <a:pPr eaLnBrk="1">
              <a:spcAft>
                <a:spcPts val="0"/>
              </a:spcAft>
              <a:buNone/>
            </a:pPr>
            <a:r>
              <a:rPr lang="cs-CZ" sz="2600" dirty="0" smtClean="0">
                <a:latin typeface="Book Antiqua" pitchFamily="18" charset="0"/>
              </a:rPr>
              <a:t>	</a:t>
            </a:r>
            <a:r>
              <a:rPr lang="cs-CZ" sz="2600" dirty="0" smtClean="0">
                <a:solidFill>
                  <a:srgbClr val="F02010"/>
                </a:solidFill>
                <a:latin typeface="Book Antiqua" pitchFamily="18" charset="0"/>
              </a:rPr>
              <a:t>u </a:t>
            </a:r>
            <a:r>
              <a:rPr lang="cs-CZ" sz="2600" dirty="0" err="1" smtClean="0">
                <a:solidFill>
                  <a:srgbClr val="F02010"/>
                </a:solidFill>
                <a:latin typeface="Book Antiqua" pitchFamily="18" charset="0"/>
              </a:rPr>
              <a:t>Prochorovky</a:t>
            </a:r>
            <a:r>
              <a:rPr lang="cs-CZ" sz="26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pPr>
            <a:r>
              <a:rPr lang="cs-CZ" sz="2600" dirty="0" smtClean="0">
                <a:latin typeface="Book Antiqua" pitchFamily="18" charset="0"/>
              </a:rPr>
              <a:t>Němci museli začít ustupovat.</a:t>
            </a:r>
          </a:p>
          <a:p>
            <a:pPr eaLnBrk="1">
              <a:spcAft>
                <a:spcPts val="0"/>
              </a:spcAft>
            </a:pPr>
            <a:endParaRPr lang="cs-CZ" sz="2600" dirty="0" smtClean="0">
              <a:latin typeface="Book Antiqua" pitchFamily="18" charset="0"/>
            </a:endParaRPr>
          </a:p>
          <a:p>
            <a:pPr eaLnBrk="1">
              <a:spcAft>
                <a:spcPts val="0"/>
              </a:spcAft>
            </a:pPr>
            <a:r>
              <a:rPr lang="cs-CZ" sz="2600" dirty="0" smtClean="0">
                <a:latin typeface="Book Antiqua" pitchFamily="18" charset="0"/>
              </a:rPr>
              <a:t>Byl osvobozen Kyjev a Leningrad.</a:t>
            </a:r>
          </a:p>
          <a:p>
            <a:pPr eaLnBrk="1">
              <a:spcAft>
                <a:spcPts val="0"/>
              </a:spcAft>
            </a:pPr>
            <a:endParaRPr lang="cs-CZ" sz="1600" dirty="0" smtClean="0">
              <a:latin typeface="Book Antiqua" pitchFamily="18" charset="0"/>
            </a:endParaRPr>
          </a:p>
          <a:p>
            <a:pPr eaLnBrk="1">
              <a:spcAft>
                <a:spcPts val="0"/>
              </a:spcAft>
              <a:buNone/>
            </a:pPr>
            <a:endParaRPr lang="cs-CZ" sz="1400" dirty="0" smtClean="0">
              <a:latin typeface="Book Antiqua" pitchFamily="18" charset="0"/>
            </a:endParaRPr>
          </a:p>
          <a:p>
            <a:pPr eaLnBrk="1"/>
            <a:r>
              <a:rPr lang="cs-CZ" sz="2600" dirty="0" smtClean="0">
                <a:latin typeface="Book Antiqua" pitchFamily="18" charset="0"/>
              </a:rPr>
              <a:t>Do léta 1944 byl osvobozen Krym, Bělorusko a část Litvy.</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3314" name="Picture 2"/>
          <p:cNvPicPr>
            <a:picLocks noChangeAspect="1" noChangeArrowheads="1"/>
          </p:cNvPicPr>
          <p:nvPr/>
        </p:nvPicPr>
        <p:blipFill>
          <a:blip r:embed="rId4"/>
          <a:srcRect/>
          <a:stretch>
            <a:fillRect/>
          </a:stretch>
        </p:blipFill>
        <p:spPr bwMode="auto">
          <a:xfrm>
            <a:off x="6510030" y="2244397"/>
            <a:ext cx="3479155" cy="341651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3 . fáze – válka v Severní Africe</a:t>
            </a: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V listopadu 1942 bylo </a:t>
            </a:r>
          </a:p>
          <a:p>
            <a:pPr eaLnBrk="1">
              <a:spcAft>
                <a:spcPts val="0"/>
              </a:spcAft>
              <a:buNone/>
            </a:pPr>
            <a:r>
              <a:rPr lang="cs-CZ" sz="2800" dirty="0" smtClean="0">
                <a:latin typeface="Book Antiqua" pitchFamily="18" charset="0"/>
              </a:rPr>
              <a:t>	osvobozeno Alžírsko a </a:t>
            </a:r>
          </a:p>
          <a:p>
            <a:pPr eaLnBrk="1">
              <a:spcAft>
                <a:spcPts val="0"/>
              </a:spcAft>
              <a:buNone/>
            </a:pPr>
            <a:r>
              <a:rPr lang="cs-CZ" sz="2800" dirty="0" smtClean="0">
                <a:latin typeface="Book Antiqua" pitchFamily="18" charset="0"/>
              </a:rPr>
              <a:t>	Maroko.</a:t>
            </a:r>
          </a:p>
          <a:p>
            <a:pPr eaLnBrk="1">
              <a:buNone/>
            </a:pPr>
            <a:endParaRPr lang="cs-CZ" sz="2800" dirty="0" smtClean="0">
              <a:latin typeface="Book Antiqua" pitchFamily="18" charset="0"/>
            </a:endParaRPr>
          </a:p>
          <a:p>
            <a:pPr eaLnBrk="1">
              <a:spcAft>
                <a:spcPts val="0"/>
              </a:spcAft>
            </a:pPr>
            <a:r>
              <a:rPr lang="cs-CZ" sz="2800" dirty="0" smtClean="0">
                <a:latin typeface="Book Antiqua" pitchFamily="18" charset="0"/>
              </a:rPr>
              <a:t>V květnu </a:t>
            </a:r>
            <a:r>
              <a:rPr lang="cs-CZ" sz="2800" dirty="0" smtClean="0">
                <a:solidFill>
                  <a:srgbClr val="F02010"/>
                </a:solidFill>
                <a:latin typeface="Book Antiqua" pitchFamily="18" charset="0"/>
              </a:rPr>
              <a:t>1943</a:t>
            </a:r>
            <a:r>
              <a:rPr lang="cs-CZ" sz="2800" dirty="0" smtClean="0">
                <a:latin typeface="Book Antiqua" pitchFamily="18" charset="0"/>
              </a:rPr>
              <a:t> byly </a:t>
            </a:r>
            <a:r>
              <a:rPr lang="cs-CZ" sz="2800" dirty="0" smtClean="0">
                <a:solidFill>
                  <a:srgbClr val="F02010"/>
                </a:solidFill>
                <a:latin typeface="Book Antiqua" pitchFamily="18" charset="0"/>
              </a:rPr>
              <a:t>Německo</a:t>
            </a:r>
            <a:r>
              <a:rPr lang="cs-CZ" sz="2800" dirty="0" smtClean="0">
                <a:latin typeface="Book Antiqua" pitchFamily="18" charset="0"/>
              </a:rPr>
              <a:t> </a:t>
            </a:r>
          </a:p>
          <a:p>
            <a:pPr eaLnBrk="1">
              <a:spcAft>
                <a:spcPts val="0"/>
              </a:spcAft>
              <a:buNone/>
            </a:pPr>
            <a:r>
              <a:rPr lang="cs-CZ" sz="2800" dirty="0" smtClean="0">
                <a:latin typeface="Book Antiqua" pitchFamily="18" charset="0"/>
              </a:rPr>
              <a:t>	a </a:t>
            </a:r>
            <a:r>
              <a:rPr lang="cs-CZ" sz="2800" dirty="0" smtClean="0">
                <a:solidFill>
                  <a:srgbClr val="F02010"/>
                </a:solidFill>
                <a:latin typeface="Book Antiqua" pitchFamily="18" charset="0"/>
              </a:rPr>
              <a:t>Itálie </a:t>
            </a:r>
            <a:r>
              <a:rPr lang="cs-CZ" sz="2800" dirty="0" smtClean="0">
                <a:latin typeface="Book Antiqua" pitchFamily="18" charset="0"/>
              </a:rPr>
              <a:t>definitivně </a:t>
            </a:r>
            <a:r>
              <a:rPr lang="cs-CZ" sz="2800" dirty="0" smtClean="0">
                <a:solidFill>
                  <a:srgbClr val="F02010"/>
                </a:solidFill>
                <a:latin typeface="Book Antiqua" pitchFamily="18" charset="0"/>
              </a:rPr>
              <a:t>poraženy</a:t>
            </a:r>
          </a:p>
          <a:p>
            <a:pPr eaLnBrk="1">
              <a:spcAft>
                <a:spcPts val="0"/>
              </a:spcAft>
              <a:buNone/>
            </a:pPr>
            <a:r>
              <a:rPr lang="cs-CZ" sz="2800" dirty="0" smtClean="0">
                <a:latin typeface="Book Antiqua" pitchFamily="18" charset="0"/>
              </a:rPr>
              <a:t> 	v Tunisku.</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4339" name="Picture 3"/>
          <p:cNvPicPr>
            <a:picLocks noChangeAspect="1" noChangeArrowheads="1"/>
          </p:cNvPicPr>
          <p:nvPr/>
        </p:nvPicPr>
        <p:blipFill>
          <a:blip r:embed="rId4"/>
          <a:srcRect/>
          <a:stretch>
            <a:fillRect/>
          </a:stretch>
        </p:blipFill>
        <p:spPr bwMode="auto">
          <a:xfrm>
            <a:off x="5744213" y="1779573"/>
            <a:ext cx="3791245" cy="4486306"/>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3. fáze války – válka v Itálii</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červenci </a:t>
            </a:r>
            <a:r>
              <a:rPr lang="cs-CZ" sz="2800" dirty="0" smtClean="0">
                <a:solidFill>
                  <a:srgbClr val="F02010"/>
                </a:solidFill>
                <a:latin typeface="Book Antiqua" pitchFamily="18" charset="0"/>
              </a:rPr>
              <a:t>1943</a:t>
            </a:r>
            <a:r>
              <a:rPr lang="cs-CZ" sz="2800" dirty="0" smtClean="0">
                <a:latin typeface="Book Antiqua" pitchFamily="18" charset="0"/>
              </a:rPr>
              <a:t> se Spojenci vylodili na </a:t>
            </a:r>
            <a:r>
              <a:rPr lang="cs-CZ" sz="2800" dirty="0" smtClean="0">
                <a:solidFill>
                  <a:srgbClr val="F02010"/>
                </a:solidFill>
                <a:latin typeface="Book Antiqua" pitchFamily="18" charset="0"/>
              </a:rPr>
              <a:t>Sicílii</a:t>
            </a:r>
            <a:r>
              <a:rPr lang="cs-CZ" sz="2800" dirty="0" smtClean="0">
                <a:latin typeface="Book Antiqua" pitchFamily="18" charset="0"/>
              </a:rPr>
              <a:t>.</a:t>
            </a:r>
          </a:p>
          <a:p>
            <a:pPr eaLnBrk="1"/>
            <a:r>
              <a:rPr lang="cs-CZ" sz="2800" dirty="0" smtClean="0">
                <a:latin typeface="Book Antiqua" pitchFamily="18" charset="0"/>
              </a:rPr>
              <a:t>V Itálii byl </a:t>
            </a:r>
            <a:r>
              <a:rPr lang="cs-CZ" sz="2800" dirty="0" err="1" smtClean="0">
                <a:solidFill>
                  <a:srgbClr val="F02010"/>
                </a:solidFill>
                <a:latin typeface="Book Antiqua" pitchFamily="18" charset="0"/>
              </a:rPr>
              <a:t>Mussolini</a:t>
            </a:r>
            <a:r>
              <a:rPr lang="cs-CZ" sz="2800" dirty="0" smtClean="0">
                <a:solidFill>
                  <a:srgbClr val="F02010"/>
                </a:solidFill>
                <a:latin typeface="Book Antiqua" pitchFamily="18" charset="0"/>
              </a:rPr>
              <a:t> uvězněn</a:t>
            </a:r>
            <a:r>
              <a:rPr lang="cs-CZ" sz="2800" dirty="0" smtClean="0">
                <a:latin typeface="Book Antiqua" pitchFamily="18" charset="0"/>
              </a:rPr>
              <a:t>.</a:t>
            </a:r>
          </a:p>
          <a:p>
            <a:pPr eaLnBrk="1"/>
            <a:r>
              <a:rPr lang="cs-CZ" sz="2800" dirty="0" smtClean="0">
                <a:latin typeface="Book Antiqua" pitchFamily="18" charset="0"/>
              </a:rPr>
              <a:t>Spojenci se vylodili i v </a:t>
            </a:r>
            <a:r>
              <a:rPr lang="cs-CZ" sz="2800" dirty="0" smtClean="0">
                <a:solidFill>
                  <a:srgbClr val="F02010"/>
                </a:solidFill>
                <a:latin typeface="Book Antiqua" pitchFamily="18" charset="0"/>
              </a:rPr>
              <a:t>jižní Itálii</a:t>
            </a:r>
            <a:r>
              <a:rPr lang="cs-CZ" sz="2800" dirty="0" smtClean="0">
                <a:latin typeface="Book Antiqua" pitchFamily="18" charset="0"/>
              </a:rPr>
              <a:t>.</a:t>
            </a:r>
          </a:p>
          <a:p>
            <a:pPr eaLnBrk="1">
              <a:spcAft>
                <a:spcPts val="0"/>
              </a:spcAft>
            </a:pPr>
            <a:r>
              <a:rPr lang="cs-CZ" sz="2800" dirty="0" smtClean="0">
                <a:latin typeface="Book Antiqua" pitchFamily="18" charset="0"/>
              </a:rPr>
              <a:t>Nová italská vláda kapitulovala, </a:t>
            </a:r>
          </a:p>
          <a:p>
            <a:pPr eaLnBrk="1">
              <a:spcAft>
                <a:spcPts val="0"/>
              </a:spcAft>
              <a:buNone/>
            </a:pPr>
            <a:r>
              <a:rPr lang="cs-CZ" sz="2800" dirty="0" smtClean="0">
                <a:latin typeface="Book Antiqua" pitchFamily="18" charset="0"/>
              </a:rPr>
              <a:t>	přidala se ke Spojencům, v říjnu </a:t>
            </a:r>
          </a:p>
          <a:p>
            <a:pPr eaLnBrk="1">
              <a:spcAft>
                <a:spcPts val="0"/>
              </a:spcAft>
              <a:buNone/>
            </a:pPr>
            <a:r>
              <a:rPr lang="cs-CZ" sz="2800" dirty="0" smtClean="0">
                <a:latin typeface="Book Antiqua" pitchFamily="18" charset="0"/>
              </a:rPr>
              <a:t>	vyhlásila válku Německu.</a:t>
            </a:r>
          </a:p>
          <a:p>
            <a:pPr eaLnBrk="1">
              <a:spcAft>
                <a:spcPts val="0"/>
              </a:spcAft>
              <a:buNone/>
            </a:pPr>
            <a:endParaRPr lang="cs-CZ" sz="1400" dirty="0" smtClean="0">
              <a:latin typeface="Book Antiqua" pitchFamily="18" charset="0"/>
            </a:endParaRPr>
          </a:p>
          <a:p>
            <a:pPr eaLnBrk="1"/>
            <a:r>
              <a:rPr lang="cs-CZ" sz="2800" dirty="0" smtClean="0">
                <a:latin typeface="Book Antiqua" pitchFamily="18" charset="0"/>
              </a:rPr>
              <a:t>Hitler osvobodil </a:t>
            </a:r>
            <a:r>
              <a:rPr lang="cs-CZ" sz="2800" dirty="0" err="1" smtClean="0">
                <a:latin typeface="Book Antiqua" pitchFamily="18" charset="0"/>
              </a:rPr>
              <a:t>Mussoliniho</a:t>
            </a:r>
            <a:r>
              <a:rPr lang="cs-CZ" sz="2800" dirty="0" smtClean="0">
                <a:latin typeface="Book Antiqua" pitchFamily="18" charset="0"/>
              </a:rPr>
              <a:t>. </a:t>
            </a:r>
          </a:p>
          <a:p>
            <a:pPr eaLnBrk="1">
              <a:spcAft>
                <a:spcPts val="0"/>
              </a:spcAft>
            </a:pPr>
            <a:r>
              <a:rPr lang="cs-CZ" sz="2800" dirty="0" smtClean="0">
                <a:latin typeface="Book Antiqua" pitchFamily="18" charset="0"/>
              </a:rPr>
              <a:t>V severní Itálii vznikl stát </a:t>
            </a:r>
            <a:r>
              <a:rPr lang="cs-CZ" sz="2800" dirty="0" err="1" smtClean="0">
                <a:solidFill>
                  <a:srgbClr val="F02010"/>
                </a:solidFill>
                <a:latin typeface="Book Antiqua" pitchFamily="18" charset="0"/>
              </a:rPr>
              <a:t>Republica</a:t>
            </a:r>
            <a:endParaRPr lang="cs-CZ" sz="2800" dirty="0" smtClean="0">
              <a:solidFill>
                <a:srgbClr val="F02010"/>
              </a:solidFill>
              <a:latin typeface="Book Antiqua" pitchFamily="18" charset="0"/>
            </a:endParaRPr>
          </a:p>
          <a:p>
            <a:pPr eaLnBrk="1">
              <a:spcAft>
                <a:spcPts val="0"/>
              </a:spcAft>
              <a:buNone/>
            </a:pPr>
            <a:r>
              <a:rPr lang="cs-CZ" sz="2800" dirty="0" smtClean="0">
                <a:solidFill>
                  <a:srgbClr val="F02010"/>
                </a:solidFill>
                <a:latin typeface="Book Antiqua" pitchFamily="18" charset="0"/>
              </a:rPr>
              <a:t>	 de </a:t>
            </a:r>
            <a:r>
              <a:rPr lang="cs-CZ" sz="2800" dirty="0" err="1" smtClean="0">
                <a:solidFill>
                  <a:srgbClr val="F02010"/>
                </a:solidFill>
                <a:latin typeface="Book Antiqua" pitchFamily="18" charset="0"/>
              </a:rPr>
              <a:t>Salo</a:t>
            </a:r>
            <a:r>
              <a:rPr lang="cs-CZ" sz="2800" dirty="0" smtClean="0">
                <a:latin typeface="Book Antiqua" pitchFamily="18" charset="0"/>
              </a:rPr>
              <a:t>, který Němci kontrolovali.</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5362" name="Picture 2"/>
          <p:cNvPicPr>
            <a:picLocks noChangeAspect="1" noChangeArrowheads="1"/>
          </p:cNvPicPr>
          <p:nvPr/>
        </p:nvPicPr>
        <p:blipFill>
          <a:blip r:embed="rId4"/>
          <a:srcRect/>
          <a:stretch>
            <a:fillRect/>
          </a:stretch>
        </p:blipFill>
        <p:spPr bwMode="auto">
          <a:xfrm>
            <a:off x="6667192" y="2279639"/>
            <a:ext cx="3219181" cy="3857652"/>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3 . fáze - diplomatická jednání</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a:t>
            </a:r>
            <a:r>
              <a:rPr lang="cs-CZ" sz="2800" dirty="0" smtClean="0">
                <a:solidFill>
                  <a:srgbClr val="F02010"/>
                </a:solidFill>
                <a:latin typeface="Book Antiqua" pitchFamily="18" charset="0"/>
              </a:rPr>
              <a:t>listopadu </a:t>
            </a:r>
            <a:r>
              <a:rPr lang="cs-CZ" sz="2800" dirty="0" smtClean="0">
                <a:solidFill>
                  <a:schemeClr val="tx1"/>
                </a:solidFill>
                <a:latin typeface="Book Antiqua" pitchFamily="18" charset="0"/>
              </a:rPr>
              <a:t>a</a:t>
            </a:r>
            <a:r>
              <a:rPr lang="cs-CZ" sz="2800" dirty="0" smtClean="0">
                <a:solidFill>
                  <a:srgbClr val="F02010"/>
                </a:solidFill>
                <a:latin typeface="Book Antiqua" pitchFamily="18" charset="0"/>
              </a:rPr>
              <a:t> prosinci 1943 </a:t>
            </a:r>
            <a:r>
              <a:rPr lang="cs-CZ" sz="2800" dirty="0" smtClean="0">
                <a:latin typeface="Book Antiqua" pitchFamily="18" charset="0"/>
              </a:rPr>
              <a:t>proběhla schůze </a:t>
            </a:r>
            <a:r>
              <a:rPr lang="cs-CZ" sz="2800" dirty="0" smtClean="0">
                <a:solidFill>
                  <a:srgbClr val="F02010"/>
                </a:solidFill>
                <a:latin typeface="Book Antiqua" pitchFamily="18" charset="0"/>
              </a:rPr>
              <a:t>Velké trojky </a:t>
            </a:r>
            <a:r>
              <a:rPr lang="cs-CZ" sz="2800" dirty="0" smtClean="0">
                <a:latin typeface="Book Antiqua" pitchFamily="18" charset="0"/>
              </a:rPr>
              <a:t>(Roosevelt – USA, </a:t>
            </a:r>
            <a:r>
              <a:rPr lang="cs-CZ" sz="2800" dirty="0" err="1" smtClean="0">
                <a:latin typeface="Book Antiqua" pitchFamily="18" charset="0"/>
              </a:rPr>
              <a:t>Churchill</a:t>
            </a:r>
            <a:r>
              <a:rPr lang="cs-CZ" sz="2800" dirty="0" smtClean="0">
                <a:latin typeface="Book Antiqua" pitchFamily="18" charset="0"/>
              </a:rPr>
              <a:t> – Velká Británie,   Stalin – SSSR)</a:t>
            </a:r>
            <a:r>
              <a:rPr lang="cs-CZ" sz="2800" dirty="0" smtClean="0">
                <a:solidFill>
                  <a:schemeClr val="tx1"/>
                </a:solidFill>
                <a:latin typeface="Book Antiqua" pitchFamily="18" charset="0"/>
              </a:rPr>
              <a:t> v </a:t>
            </a:r>
            <a:r>
              <a:rPr lang="cs-CZ" sz="2800" dirty="0" smtClean="0">
                <a:solidFill>
                  <a:srgbClr val="F02010"/>
                </a:solidFill>
                <a:latin typeface="Book Antiqua" pitchFamily="18" charset="0"/>
              </a:rPr>
              <a:t>Teheránu</a:t>
            </a:r>
            <a:r>
              <a:rPr lang="cs-CZ" sz="2800" dirty="0" smtClean="0">
                <a:latin typeface="Book Antiqua" pitchFamily="18" charset="0"/>
              </a:rPr>
              <a:t>.</a:t>
            </a:r>
          </a:p>
          <a:p>
            <a:pPr eaLnBrk="1"/>
            <a:endParaRPr lang="cs-CZ" sz="1400" dirty="0" smtClean="0">
              <a:latin typeface="Book Antiqua" pitchFamily="18" charset="0"/>
            </a:endParaRPr>
          </a:p>
          <a:p>
            <a:pPr eaLnBrk="1">
              <a:spcAft>
                <a:spcPts val="0"/>
              </a:spcAft>
            </a:pPr>
            <a:r>
              <a:rPr lang="cs-CZ" sz="2800" dirty="0" smtClean="0">
                <a:latin typeface="Book Antiqua" pitchFamily="18" charset="0"/>
              </a:rPr>
              <a:t>Domluvili se na postupu </a:t>
            </a:r>
          </a:p>
          <a:p>
            <a:pPr eaLnBrk="1">
              <a:spcAft>
                <a:spcPts val="0"/>
              </a:spcAft>
              <a:buNone/>
            </a:pPr>
            <a:r>
              <a:rPr lang="cs-CZ" sz="2800" dirty="0" smtClean="0">
                <a:latin typeface="Book Antiqua" pitchFamily="18" charset="0"/>
              </a:rPr>
              <a:t>	na konci války, obsazení </a:t>
            </a:r>
          </a:p>
          <a:p>
            <a:pPr eaLnBrk="1">
              <a:spcAft>
                <a:spcPts val="0"/>
              </a:spcAft>
              <a:buNone/>
            </a:pPr>
            <a:r>
              <a:rPr lang="cs-CZ" sz="2800" dirty="0" smtClean="0">
                <a:latin typeface="Book Antiqua" pitchFamily="18" charset="0"/>
              </a:rPr>
              <a:t>	Německa, vzniku </a:t>
            </a:r>
          </a:p>
          <a:p>
            <a:pPr eaLnBrk="1">
              <a:spcAft>
                <a:spcPts val="0"/>
              </a:spcAft>
              <a:buNone/>
            </a:pPr>
            <a:r>
              <a:rPr lang="cs-CZ" sz="2800" dirty="0" smtClean="0">
                <a:latin typeface="Book Antiqua" pitchFamily="18" charset="0"/>
              </a:rPr>
              <a:t>	Organizace spojených </a:t>
            </a:r>
          </a:p>
          <a:p>
            <a:pPr eaLnBrk="1">
              <a:spcAft>
                <a:spcPts val="0"/>
              </a:spcAft>
              <a:buNone/>
            </a:pPr>
            <a:r>
              <a:rPr lang="cs-CZ" sz="2800" dirty="0" smtClean="0">
                <a:latin typeface="Book Antiqua" pitchFamily="18" charset="0"/>
              </a:rPr>
              <a:t>	národů a otevření druhé </a:t>
            </a:r>
          </a:p>
          <a:p>
            <a:pPr eaLnBrk="1">
              <a:spcAft>
                <a:spcPts val="0"/>
              </a:spcAft>
              <a:buNone/>
            </a:pPr>
            <a:r>
              <a:rPr lang="cs-CZ" sz="2800" dirty="0" smtClean="0">
                <a:latin typeface="Book Antiqua" pitchFamily="18" charset="0"/>
              </a:rPr>
              <a:t>	fronty na západě Francie.</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6386" name="Picture 2"/>
          <p:cNvPicPr>
            <a:picLocks noChangeAspect="1" noChangeArrowheads="1"/>
          </p:cNvPicPr>
          <p:nvPr/>
        </p:nvPicPr>
        <p:blipFill>
          <a:blip r:embed="rId4"/>
          <a:srcRect/>
          <a:stretch>
            <a:fillRect/>
          </a:stretch>
        </p:blipFill>
        <p:spPr bwMode="auto">
          <a:xfrm>
            <a:off x="5101272" y="2636829"/>
            <a:ext cx="4474540" cy="3367091"/>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3 . fáze - vylodění v Normandii</a:t>
            </a:r>
          </a:p>
        </p:txBody>
      </p:sp>
      <p:sp>
        <p:nvSpPr>
          <p:cNvPr id="2052" name="Rectangle 3"/>
          <p:cNvSpPr>
            <a:spLocks noGrp="1" noChangeArrowheads="1"/>
          </p:cNvSpPr>
          <p:nvPr>
            <p:ph type="body" idx="1"/>
          </p:nvPr>
        </p:nvSpPr>
        <p:spPr>
          <a:xfrm>
            <a:off x="503238" y="1636697"/>
            <a:ext cx="9069387" cy="4483116"/>
          </a:xfrm>
        </p:spPr>
        <p:txBody>
          <a:bodyPr/>
          <a:lstStyle/>
          <a:p>
            <a:pPr eaLnBrk="1"/>
            <a:r>
              <a:rPr lang="cs-CZ" sz="2800" dirty="0" smtClean="0">
                <a:solidFill>
                  <a:srgbClr val="F02010"/>
                </a:solidFill>
                <a:latin typeface="Book Antiqua" pitchFamily="18" charset="0"/>
              </a:rPr>
              <a:t>6. června 1944 </a:t>
            </a:r>
            <a:r>
              <a:rPr lang="cs-CZ" sz="2800" dirty="0" smtClean="0">
                <a:latin typeface="Book Antiqua" pitchFamily="18" charset="0"/>
              </a:rPr>
              <a:t>nastal </a:t>
            </a:r>
            <a:r>
              <a:rPr lang="cs-CZ" sz="2800" dirty="0" smtClean="0">
                <a:solidFill>
                  <a:srgbClr val="F02010"/>
                </a:solidFill>
                <a:latin typeface="Book Antiqua" pitchFamily="18" charset="0"/>
              </a:rPr>
              <a:t>„Den D“</a:t>
            </a:r>
            <a:r>
              <a:rPr lang="cs-CZ" sz="2800" dirty="0" smtClean="0">
                <a:latin typeface="Book Antiqua" pitchFamily="18" charset="0"/>
              </a:rPr>
              <a:t>.</a:t>
            </a:r>
          </a:p>
          <a:p>
            <a:pPr eaLnBrk="1">
              <a:spcAft>
                <a:spcPts val="0"/>
              </a:spcAft>
            </a:pPr>
            <a:r>
              <a:rPr lang="cs-CZ" sz="2800" dirty="0" smtClean="0">
                <a:latin typeface="Book Antiqua" pitchFamily="18" charset="0"/>
              </a:rPr>
              <a:t>Generál </a:t>
            </a:r>
            <a:r>
              <a:rPr lang="cs-CZ" sz="2800" dirty="0" err="1" smtClean="0">
                <a:latin typeface="Book Antiqua" pitchFamily="18" charset="0"/>
              </a:rPr>
              <a:t>Eisenhower</a:t>
            </a:r>
            <a:r>
              <a:rPr lang="cs-CZ" sz="2800" dirty="0" smtClean="0">
                <a:latin typeface="Book Antiqua" pitchFamily="18" charset="0"/>
              </a:rPr>
              <a:t> vedl </a:t>
            </a:r>
          </a:p>
          <a:p>
            <a:pPr eaLnBrk="1">
              <a:spcAft>
                <a:spcPts val="0"/>
              </a:spcAft>
              <a:buNone/>
            </a:pPr>
            <a:r>
              <a:rPr lang="cs-CZ" sz="2800" dirty="0" smtClean="0">
                <a:latin typeface="Book Antiqua" pitchFamily="18" charset="0"/>
              </a:rPr>
              <a:t>	vylodění v Normandii = </a:t>
            </a:r>
          </a:p>
          <a:p>
            <a:pPr eaLnBrk="1">
              <a:spcAft>
                <a:spcPts val="0"/>
              </a:spcAft>
              <a:buNone/>
            </a:pPr>
            <a:r>
              <a:rPr lang="cs-CZ" sz="2800" dirty="0" smtClean="0">
                <a:solidFill>
                  <a:srgbClr val="F02010"/>
                </a:solidFill>
                <a:latin typeface="Book Antiqua" pitchFamily="18" charset="0"/>
              </a:rPr>
              <a:t>	</a:t>
            </a:r>
            <a:r>
              <a:rPr lang="cs-CZ" sz="2800" dirty="0" smtClean="0">
                <a:solidFill>
                  <a:schemeClr val="tx1"/>
                </a:solidFill>
                <a:latin typeface="Book Antiqua" pitchFamily="18" charset="0"/>
              </a:rPr>
              <a:t>=</a:t>
            </a:r>
            <a:r>
              <a:rPr lang="cs-CZ" sz="2800" dirty="0" smtClean="0">
                <a:solidFill>
                  <a:srgbClr val="F02010"/>
                </a:solidFill>
                <a:latin typeface="Book Antiqua" pitchFamily="18" charset="0"/>
              </a:rPr>
              <a:t> operaci </a:t>
            </a:r>
            <a:r>
              <a:rPr lang="cs-CZ" sz="2800" dirty="0" err="1" smtClean="0">
                <a:solidFill>
                  <a:srgbClr val="F02010"/>
                </a:solidFill>
                <a:latin typeface="Book Antiqua" pitchFamily="18" charset="0"/>
              </a:rPr>
              <a:t>Overlord</a:t>
            </a:r>
            <a:r>
              <a:rPr lang="cs-CZ" sz="2800" dirty="0" smtClean="0">
                <a:latin typeface="Book Antiqua" pitchFamily="18" charset="0"/>
              </a:rPr>
              <a:t>.</a:t>
            </a:r>
          </a:p>
          <a:p>
            <a:pPr eaLnBrk="1">
              <a:buNone/>
            </a:pPr>
            <a:endParaRPr lang="cs-CZ" sz="2800" dirty="0" smtClean="0">
              <a:latin typeface="Book Antiqua" pitchFamily="18" charset="0"/>
            </a:endParaRPr>
          </a:p>
          <a:p>
            <a:pPr eaLnBrk="1">
              <a:buNone/>
            </a:pPr>
            <a:endParaRPr lang="cs-CZ" sz="2800" dirty="0" smtClean="0">
              <a:latin typeface="Book Antiqua" pitchFamily="18" charset="0"/>
            </a:endParaRPr>
          </a:p>
          <a:p>
            <a:pPr eaLnBrk="1">
              <a:buNone/>
            </a:pPr>
            <a:endParaRPr lang="cs-CZ" sz="2800" dirty="0" smtClean="0">
              <a:latin typeface="Book Antiqua" pitchFamily="18" charset="0"/>
            </a:endParaRPr>
          </a:p>
          <a:p>
            <a:pPr eaLnBrk="1">
              <a:buNone/>
            </a:pPr>
            <a:endParaRPr lang="cs-CZ" sz="1200" dirty="0" smtClean="0">
              <a:latin typeface="Book Antiqua" pitchFamily="18" charset="0"/>
            </a:endParaRPr>
          </a:p>
          <a:p>
            <a:pPr eaLnBrk="1"/>
            <a:r>
              <a:rPr lang="cs-CZ" sz="2800" dirty="0" smtClean="0">
                <a:latin typeface="Book Antiqua" pitchFamily="18" charset="0"/>
              </a:rPr>
              <a:t>V srpnu 1944 se Američané a Francouzi vylodili i na jihu Francie.</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7410" name="Picture 2"/>
          <p:cNvPicPr>
            <a:picLocks noChangeAspect="1" noChangeArrowheads="1"/>
          </p:cNvPicPr>
          <p:nvPr/>
        </p:nvPicPr>
        <p:blipFill>
          <a:blip r:embed="rId4"/>
          <a:srcRect/>
          <a:stretch>
            <a:fillRect/>
          </a:stretch>
        </p:blipFill>
        <p:spPr bwMode="auto">
          <a:xfrm>
            <a:off x="2897172" y="3458843"/>
            <a:ext cx="3286112" cy="1959497"/>
          </a:xfrm>
          <a:prstGeom prst="rect">
            <a:avLst/>
          </a:prstGeom>
          <a:noFill/>
          <a:ln w="9525">
            <a:noFill/>
            <a:miter lim="800000"/>
            <a:headEnd/>
            <a:tailEnd/>
          </a:ln>
          <a:effectLst/>
        </p:spPr>
      </p:pic>
      <p:pic>
        <p:nvPicPr>
          <p:cNvPr id="17411" name="Picture 3"/>
          <p:cNvPicPr>
            <a:picLocks noChangeAspect="1" noChangeArrowheads="1"/>
          </p:cNvPicPr>
          <p:nvPr/>
        </p:nvPicPr>
        <p:blipFill>
          <a:blip r:embed="rId5"/>
          <a:srcRect/>
          <a:stretch>
            <a:fillRect/>
          </a:stretch>
        </p:blipFill>
        <p:spPr bwMode="auto">
          <a:xfrm>
            <a:off x="6397634" y="1667177"/>
            <a:ext cx="3181372" cy="229425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Fáze války</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1. fáze: </a:t>
            </a:r>
            <a:r>
              <a:rPr lang="cs-CZ" sz="2800" i="1" dirty="0" smtClean="0">
                <a:latin typeface="Book Antiqua" pitchFamily="18" charset="0"/>
              </a:rPr>
              <a:t>od 1. září  1939 (útok na Polsko) do 22. června 1941 			  (útok na SSSR)</a:t>
            </a:r>
          </a:p>
          <a:p>
            <a:pPr eaLnBrk="1"/>
            <a:r>
              <a:rPr lang="cs-CZ" sz="2800" dirty="0" smtClean="0">
                <a:latin typeface="Book Antiqua" pitchFamily="18" charset="0"/>
              </a:rPr>
              <a:t>2. fáze: </a:t>
            </a:r>
            <a:r>
              <a:rPr lang="cs-CZ" sz="2800" i="1" dirty="0" smtClean="0">
                <a:latin typeface="Book Antiqua" pitchFamily="18" charset="0"/>
              </a:rPr>
              <a:t>od napadení SSSR do ledna 1943</a:t>
            </a:r>
          </a:p>
          <a:p>
            <a:pPr eaLnBrk="1"/>
            <a:r>
              <a:rPr lang="cs-CZ" sz="2800" dirty="0" smtClean="0">
                <a:latin typeface="Book Antiqua" pitchFamily="18" charset="0"/>
              </a:rPr>
              <a:t>3. fáze: </a:t>
            </a:r>
            <a:r>
              <a:rPr lang="cs-CZ" sz="2800" i="1" dirty="0" smtClean="0">
                <a:latin typeface="Book Antiqua" pitchFamily="18" charset="0"/>
              </a:rPr>
              <a:t>od počátku roku 1943 do léta 1944 (druhá fronta)</a:t>
            </a:r>
          </a:p>
          <a:p>
            <a:pPr eaLnBrk="1"/>
            <a:r>
              <a:rPr lang="cs-CZ" sz="2800" dirty="0" smtClean="0">
                <a:latin typeface="Book Antiqua" pitchFamily="18" charset="0"/>
              </a:rPr>
              <a:t>4. fáze: </a:t>
            </a:r>
            <a:r>
              <a:rPr lang="cs-CZ" sz="2800" i="1" dirty="0" smtClean="0">
                <a:latin typeface="Book Antiqua" pitchFamily="18" charset="0"/>
              </a:rPr>
              <a:t>od léta 1944 do 8. května 1945 (konec války              			   v Evropě)</a:t>
            </a:r>
          </a:p>
          <a:p>
            <a:pPr eaLnBrk="1"/>
            <a:r>
              <a:rPr lang="cs-CZ" sz="2800" dirty="0" smtClean="0">
                <a:latin typeface="Book Antiqua" pitchFamily="18" charset="0"/>
              </a:rPr>
              <a:t>5. fáze: </a:t>
            </a:r>
            <a:r>
              <a:rPr lang="cs-CZ" sz="2800" i="1" dirty="0" smtClean="0">
                <a:latin typeface="Book Antiqua" pitchFamily="18" charset="0"/>
              </a:rPr>
              <a:t>od 9. května do 2. září 1945 (porážka fašismu)</a:t>
            </a:r>
          </a:p>
          <a:p>
            <a:pPr eaLnBrk="1">
              <a:buFont typeface="Wingdings" charset="2"/>
              <a:buNone/>
            </a:pPr>
            <a:endParaRPr lang="cs-CZ" i="1"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3 . fáze – osvobozování západní Evropy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a:t>
            </a:r>
            <a:r>
              <a:rPr lang="cs-CZ" sz="2800" dirty="0" smtClean="0">
                <a:solidFill>
                  <a:srgbClr val="F02010"/>
                </a:solidFill>
                <a:latin typeface="Book Antiqua" pitchFamily="18" charset="0"/>
              </a:rPr>
              <a:t>Paříži</a:t>
            </a:r>
            <a:r>
              <a:rPr lang="cs-CZ" sz="2800" dirty="0" smtClean="0">
                <a:latin typeface="Book Antiqua" pitchFamily="18" charset="0"/>
              </a:rPr>
              <a:t> začalo povstání a 25. srpna byla </a:t>
            </a:r>
            <a:r>
              <a:rPr lang="cs-CZ" sz="2800" dirty="0" smtClean="0">
                <a:solidFill>
                  <a:srgbClr val="F02010"/>
                </a:solidFill>
                <a:latin typeface="Book Antiqua" pitchFamily="18" charset="0"/>
              </a:rPr>
              <a:t>osvobozena</a:t>
            </a:r>
            <a:r>
              <a:rPr lang="cs-CZ" sz="2800" dirty="0" smtClean="0">
                <a:latin typeface="Book Antiqua" pitchFamily="18" charset="0"/>
              </a:rPr>
              <a:t>.</a:t>
            </a:r>
          </a:p>
          <a:p>
            <a:pPr eaLnBrk="1"/>
            <a:endParaRPr lang="cs-CZ" sz="2800" dirty="0" smtClean="0">
              <a:latin typeface="Book Antiqua" pitchFamily="18" charset="0"/>
            </a:endParaRPr>
          </a:p>
          <a:p>
            <a:pPr eaLnBrk="1"/>
            <a:endParaRPr lang="cs-CZ" sz="2800" dirty="0" smtClean="0">
              <a:latin typeface="Book Antiqua" pitchFamily="18" charset="0"/>
            </a:endParaRPr>
          </a:p>
          <a:p>
            <a:pPr eaLnBrk="1"/>
            <a:endParaRPr lang="cs-CZ" sz="2800" dirty="0" smtClean="0">
              <a:latin typeface="Book Antiqua" pitchFamily="18" charset="0"/>
            </a:endParaRPr>
          </a:p>
          <a:p>
            <a:pPr eaLnBrk="1">
              <a:spcAft>
                <a:spcPts val="0"/>
              </a:spcAft>
            </a:pPr>
            <a:r>
              <a:rPr lang="cs-CZ" sz="2800" dirty="0" smtClean="0">
                <a:latin typeface="Book Antiqua" pitchFamily="18" charset="0"/>
              </a:rPr>
              <a:t>V průběhu září byly </a:t>
            </a:r>
          </a:p>
          <a:p>
            <a:pPr eaLnBrk="1">
              <a:spcAft>
                <a:spcPts val="0"/>
              </a:spcAft>
              <a:buNone/>
            </a:pPr>
            <a:r>
              <a:rPr lang="cs-CZ" sz="2800" dirty="0" smtClean="0">
                <a:latin typeface="Book Antiqua" pitchFamily="18" charset="0"/>
              </a:rPr>
              <a:t>	osvobozeny Belgie, </a:t>
            </a:r>
          </a:p>
          <a:p>
            <a:pPr eaLnBrk="1">
              <a:spcAft>
                <a:spcPts val="0"/>
              </a:spcAft>
              <a:buNone/>
            </a:pPr>
            <a:r>
              <a:rPr lang="cs-CZ" sz="2800" dirty="0" smtClean="0">
                <a:latin typeface="Book Antiqua" pitchFamily="18" charset="0"/>
              </a:rPr>
              <a:t>	jižní Nizozemí a zbytek </a:t>
            </a:r>
          </a:p>
          <a:p>
            <a:pPr eaLnBrk="1">
              <a:spcAft>
                <a:spcPts val="0"/>
              </a:spcAft>
              <a:buNone/>
            </a:pPr>
            <a:r>
              <a:rPr lang="cs-CZ" sz="2800" dirty="0" smtClean="0">
                <a:latin typeface="Book Antiqua" pitchFamily="18" charset="0"/>
              </a:rPr>
              <a:t>	Francie.</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8434" name="Picture 2"/>
          <p:cNvPicPr>
            <a:picLocks noChangeAspect="1" noChangeArrowheads="1"/>
          </p:cNvPicPr>
          <p:nvPr/>
        </p:nvPicPr>
        <p:blipFill>
          <a:blip r:embed="rId4"/>
          <a:srcRect/>
          <a:stretch>
            <a:fillRect/>
          </a:stretch>
        </p:blipFill>
        <p:spPr bwMode="auto">
          <a:xfrm>
            <a:off x="5040312" y="2279639"/>
            <a:ext cx="4286250" cy="378142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4. fáze války</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i="1" u="sng" dirty="0" smtClean="0">
                <a:solidFill>
                  <a:srgbClr val="F02010"/>
                </a:solidFill>
                <a:latin typeface="Book Antiqua" pitchFamily="18" charset="0"/>
              </a:rPr>
              <a:t>4. fáze války – od léta 1944 do května 1945</a:t>
            </a:r>
          </a:p>
          <a:p>
            <a:r>
              <a:rPr lang="cs-CZ" sz="2800" dirty="0" smtClean="0">
                <a:solidFill>
                  <a:srgbClr val="F02010"/>
                </a:solidFill>
                <a:latin typeface="Book Antiqua" pitchFamily="18" charset="0"/>
              </a:rPr>
              <a:t>Tichomoří</a:t>
            </a:r>
          </a:p>
          <a:p>
            <a:r>
              <a:rPr lang="cs-CZ" sz="2800" dirty="0" smtClean="0">
                <a:latin typeface="Book Antiqua" pitchFamily="18" charset="0"/>
              </a:rPr>
              <a:t>V červnu 1944 bylo Japonsko poraženo </a:t>
            </a:r>
          </a:p>
          <a:p>
            <a:pPr>
              <a:buNone/>
            </a:pPr>
            <a:r>
              <a:rPr lang="cs-CZ" sz="2800" dirty="0" smtClean="0">
                <a:latin typeface="Book Antiqua" pitchFamily="18" charset="0"/>
              </a:rPr>
              <a:t>	v bitvě ve Filipínském moři.</a:t>
            </a:r>
          </a:p>
          <a:p>
            <a:r>
              <a:rPr lang="cs-CZ" sz="2800" dirty="0" smtClean="0">
                <a:latin typeface="Book Antiqua" pitchFamily="18" charset="0"/>
              </a:rPr>
              <a:t>Japonci nasadili letce </a:t>
            </a:r>
          </a:p>
          <a:p>
            <a:pPr>
              <a:buNone/>
            </a:pPr>
            <a:r>
              <a:rPr lang="cs-CZ" sz="2800" dirty="0" smtClean="0">
                <a:solidFill>
                  <a:srgbClr val="F02010"/>
                </a:solidFill>
                <a:latin typeface="Book Antiqua" pitchFamily="18" charset="0"/>
              </a:rPr>
              <a:t>	kamikadze</a:t>
            </a:r>
            <a:r>
              <a:rPr lang="cs-CZ" sz="2800" dirty="0" smtClean="0">
                <a:latin typeface="Book Antiqua" pitchFamily="18" charset="0"/>
              </a:rPr>
              <a:t>.</a:t>
            </a:r>
          </a:p>
          <a:p>
            <a:pPr>
              <a:buNone/>
            </a:pPr>
            <a:endParaRPr lang="cs-CZ" sz="2800" dirty="0" smtClean="0">
              <a:latin typeface="Book Antiqua" pitchFamily="18" charset="0"/>
            </a:endParaRPr>
          </a:p>
          <a:p>
            <a:r>
              <a:rPr lang="cs-CZ" sz="2800" dirty="0" smtClean="0">
                <a:latin typeface="Book Antiqua" pitchFamily="18" charset="0"/>
              </a:rPr>
              <a:t>Definitivně byli poraženi v bitvě </a:t>
            </a:r>
            <a:r>
              <a:rPr lang="cs-CZ" sz="2800" dirty="0" smtClean="0">
                <a:solidFill>
                  <a:srgbClr val="F02010"/>
                </a:solidFill>
                <a:latin typeface="Book Antiqua" pitchFamily="18" charset="0"/>
              </a:rPr>
              <a:t>u ostrova </a:t>
            </a:r>
            <a:r>
              <a:rPr lang="cs-CZ" sz="2800" dirty="0" err="1" smtClean="0">
                <a:solidFill>
                  <a:srgbClr val="F02010"/>
                </a:solidFill>
                <a:latin typeface="Book Antiqua" pitchFamily="18" charset="0"/>
              </a:rPr>
              <a:t>Leyte</a:t>
            </a:r>
            <a:r>
              <a:rPr lang="cs-CZ" sz="2800" dirty="0" smtClean="0">
                <a:latin typeface="Book Antiqua" pitchFamily="18" charset="0"/>
              </a:rPr>
              <a:t>.</a:t>
            </a: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9458" name="Picture 2"/>
          <p:cNvPicPr>
            <a:picLocks noChangeAspect="1" noChangeArrowheads="1"/>
          </p:cNvPicPr>
          <p:nvPr/>
        </p:nvPicPr>
        <p:blipFill>
          <a:blip r:embed="rId4"/>
          <a:srcRect/>
          <a:stretch>
            <a:fillRect/>
          </a:stretch>
        </p:blipFill>
        <p:spPr bwMode="auto">
          <a:xfrm>
            <a:off x="4397370" y="3994151"/>
            <a:ext cx="2540770" cy="1757366"/>
          </a:xfrm>
          <a:prstGeom prst="rect">
            <a:avLst/>
          </a:prstGeom>
          <a:noFill/>
          <a:ln w="9525">
            <a:noFill/>
            <a:miter lim="800000"/>
            <a:headEnd/>
            <a:tailEnd/>
          </a:ln>
          <a:effectLst/>
        </p:spPr>
      </p:pic>
      <p:pic>
        <p:nvPicPr>
          <p:cNvPr id="19459" name="Picture 3"/>
          <p:cNvPicPr>
            <a:picLocks noChangeAspect="1" noChangeArrowheads="1"/>
          </p:cNvPicPr>
          <p:nvPr/>
        </p:nvPicPr>
        <p:blipFill>
          <a:blip r:embed="rId5"/>
          <a:srcRect/>
          <a:stretch>
            <a:fillRect/>
          </a:stretch>
        </p:blipFill>
        <p:spPr bwMode="auto">
          <a:xfrm>
            <a:off x="7254890" y="2851143"/>
            <a:ext cx="2202551" cy="2714644"/>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 fašistické státy v krizi</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Německo se dostalo do krize. </a:t>
            </a:r>
            <a:r>
              <a:rPr lang="cs-CZ" sz="2800" smtClean="0">
                <a:latin typeface="Book Antiqua" pitchFamily="18" charset="0"/>
              </a:rPr>
              <a:t>Opouštěli </a:t>
            </a:r>
            <a:r>
              <a:rPr lang="cs-CZ" sz="2800" dirty="0" smtClean="0">
                <a:latin typeface="Book Antiqua" pitchFamily="18" charset="0"/>
              </a:rPr>
              <a:t>ho spojenci.</a:t>
            </a:r>
          </a:p>
          <a:p>
            <a:pPr eaLnBrk="1"/>
            <a:r>
              <a:rPr lang="cs-CZ" sz="2800" dirty="0" smtClean="0">
                <a:latin typeface="Book Antiqua" pitchFamily="18" charset="0"/>
              </a:rPr>
              <a:t>V prosinci 1944 zaútočili Němci v pohoří Ardeny a Dolním Sasku. </a:t>
            </a:r>
          </a:p>
          <a:p>
            <a:pPr eaLnBrk="1"/>
            <a:r>
              <a:rPr lang="cs-CZ" sz="2800" dirty="0" smtClean="0">
                <a:latin typeface="Book Antiqua" pitchFamily="18" charset="0"/>
              </a:rPr>
              <a:t>V lednu 1945 byli zastaveni.</a:t>
            </a:r>
          </a:p>
          <a:p>
            <a:pPr eaLnBrk="1">
              <a:spcAft>
                <a:spcPts val="0"/>
              </a:spcAft>
            </a:pPr>
            <a:r>
              <a:rPr lang="cs-CZ" sz="2800" dirty="0" smtClean="0">
                <a:latin typeface="Book Antiqua" pitchFamily="18" charset="0"/>
              </a:rPr>
              <a:t>V dubnu </a:t>
            </a:r>
            <a:r>
              <a:rPr lang="cs-CZ" sz="2800" dirty="0" smtClean="0">
                <a:solidFill>
                  <a:srgbClr val="F02010"/>
                </a:solidFill>
                <a:latin typeface="Book Antiqua" pitchFamily="18" charset="0"/>
              </a:rPr>
              <a:t>padla</a:t>
            </a:r>
            <a:r>
              <a:rPr lang="cs-CZ" sz="2800" dirty="0" smtClean="0">
                <a:latin typeface="Book Antiqua" pitchFamily="18" charset="0"/>
              </a:rPr>
              <a:t> fašistická část </a:t>
            </a:r>
            <a:r>
              <a:rPr lang="cs-CZ" sz="2800" dirty="0" smtClean="0">
                <a:solidFill>
                  <a:srgbClr val="F02010"/>
                </a:solidFill>
                <a:latin typeface="Book Antiqua" pitchFamily="18" charset="0"/>
              </a:rPr>
              <a:t>Itálie</a:t>
            </a:r>
            <a:r>
              <a:rPr lang="cs-CZ" sz="2800" dirty="0" smtClean="0">
                <a:latin typeface="Book Antiqua" pitchFamily="18" charset="0"/>
              </a:rPr>
              <a:t>.</a:t>
            </a:r>
          </a:p>
          <a:p>
            <a:pPr eaLnBrk="1">
              <a:spcAft>
                <a:spcPts val="0"/>
              </a:spcAft>
              <a:buNone/>
            </a:pPr>
            <a:r>
              <a:rPr lang="cs-CZ" sz="2800" dirty="0" smtClean="0">
                <a:latin typeface="Book Antiqua" pitchFamily="18" charset="0"/>
              </a:rPr>
              <a:t>	 </a:t>
            </a:r>
            <a:r>
              <a:rPr lang="cs-CZ" sz="2800" dirty="0" err="1" smtClean="0">
                <a:latin typeface="Book Antiqua" pitchFamily="18" charset="0"/>
              </a:rPr>
              <a:t>Mussolini</a:t>
            </a:r>
            <a:r>
              <a:rPr lang="cs-CZ" sz="2800" dirty="0" smtClean="0">
                <a:latin typeface="Book Antiqua" pitchFamily="18" charset="0"/>
              </a:rPr>
              <a:t> byl zajat.</a:t>
            </a:r>
          </a:p>
          <a:p>
            <a:pPr eaLnBrk="1">
              <a:spcAft>
                <a:spcPts val="0"/>
              </a:spcAft>
              <a:buNone/>
            </a:pPr>
            <a:endParaRPr lang="cs-CZ" sz="1400" dirty="0" smtClean="0">
              <a:latin typeface="Book Antiqua" pitchFamily="18" charset="0"/>
            </a:endParaRPr>
          </a:p>
          <a:p>
            <a:pPr eaLnBrk="1">
              <a:spcAft>
                <a:spcPts val="0"/>
              </a:spcAft>
            </a:pPr>
            <a:r>
              <a:rPr lang="cs-CZ" sz="2800" dirty="0" smtClean="0">
                <a:solidFill>
                  <a:srgbClr val="F02010"/>
                </a:solidFill>
                <a:latin typeface="Book Antiqua" pitchFamily="18" charset="0"/>
              </a:rPr>
              <a:t>28. dubna 1945 </a:t>
            </a:r>
            <a:r>
              <a:rPr lang="cs-CZ" sz="2800" dirty="0" smtClean="0">
                <a:latin typeface="Book Antiqua" pitchFamily="18" charset="0"/>
              </a:rPr>
              <a:t>byl </a:t>
            </a:r>
            <a:r>
              <a:rPr lang="cs-CZ" sz="2800" dirty="0" err="1" smtClean="0">
                <a:solidFill>
                  <a:srgbClr val="F02010"/>
                </a:solidFill>
                <a:latin typeface="Book Antiqua" pitchFamily="18" charset="0"/>
              </a:rPr>
              <a:t>Mussolini</a:t>
            </a:r>
            <a:r>
              <a:rPr lang="cs-CZ" sz="2800" dirty="0" smtClean="0">
                <a:solidFill>
                  <a:srgbClr val="F02010"/>
                </a:solidFill>
                <a:latin typeface="Book Antiqua" pitchFamily="18" charset="0"/>
              </a:rPr>
              <a:t> </a:t>
            </a:r>
          </a:p>
          <a:p>
            <a:pPr eaLnBrk="1">
              <a:spcAft>
                <a:spcPts val="0"/>
              </a:spcAft>
              <a:buNone/>
            </a:pPr>
            <a:r>
              <a:rPr lang="cs-CZ" sz="2800" dirty="0" smtClean="0">
                <a:solidFill>
                  <a:srgbClr val="F02010"/>
                </a:solidFill>
                <a:latin typeface="Book Antiqua" pitchFamily="18" charset="0"/>
              </a:rPr>
              <a:t>	popraven</a:t>
            </a:r>
            <a:r>
              <a:rPr lang="cs-CZ" sz="2800" dirty="0" smtClean="0">
                <a:latin typeface="Book Antiqua" pitchFamily="18" charset="0"/>
              </a:rPr>
              <a:t>.</a:t>
            </a:r>
          </a:p>
          <a:p>
            <a:pPr eaLnBrk="1">
              <a:buFont typeface="Wingdings" charset="2"/>
              <a:buNone/>
            </a:pPr>
            <a:r>
              <a:rPr lang="cs-CZ" sz="1400" dirty="0" smtClean="0">
                <a:latin typeface="Book Antiqua" pitchFamily="18" charset="0"/>
              </a:rPr>
              <a:t>					</a:t>
            </a:r>
          </a:p>
          <a:p>
            <a:pPr eaLnBrk="1">
              <a:buFont typeface="Wingdings" charset="2"/>
              <a:buNone/>
            </a:pPr>
            <a:r>
              <a:rPr lang="cs-CZ" sz="1400" dirty="0" smtClean="0">
                <a:latin typeface="Book Antiqua" pitchFamily="18" charset="0"/>
              </a:rPr>
              <a:t>									           </a:t>
            </a:r>
            <a:r>
              <a:rPr lang="cs-CZ" sz="1400" dirty="0" err="1" smtClean="0">
                <a:latin typeface="Book Antiqua" pitchFamily="18" charset="0"/>
              </a:rPr>
              <a:t>Mussolini</a:t>
            </a:r>
            <a:r>
              <a:rPr lang="cs-CZ" sz="1400" dirty="0" smtClean="0">
                <a:latin typeface="Book Antiqua" pitchFamily="18" charset="0"/>
              </a:rPr>
              <a:t> – druhý zleva</a:t>
            </a: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20482" name="Picture 2"/>
          <p:cNvPicPr>
            <a:picLocks noChangeAspect="1" noChangeArrowheads="1"/>
          </p:cNvPicPr>
          <p:nvPr/>
        </p:nvPicPr>
        <p:blipFill>
          <a:blip r:embed="rId4"/>
          <a:srcRect/>
          <a:stretch>
            <a:fillRect/>
          </a:stretch>
        </p:blipFill>
        <p:spPr bwMode="auto">
          <a:xfrm>
            <a:off x="6578635" y="3820795"/>
            <a:ext cx="3410550" cy="242149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 osvobozování Evropy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V létě 1944 osvobodili Sověti své území a dostali se až do Polska.</a:t>
            </a:r>
          </a:p>
          <a:p>
            <a:pPr eaLnBrk="1">
              <a:spcAft>
                <a:spcPts val="0"/>
              </a:spcAft>
            </a:pPr>
            <a:r>
              <a:rPr lang="cs-CZ" sz="2800" dirty="0" smtClean="0">
                <a:latin typeface="Book Antiqua" pitchFamily="18" charset="0"/>
              </a:rPr>
              <a:t>V srpnu svrhli fašisty </a:t>
            </a:r>
          </a:p>
          <a:p>
            <a:pPr eaLnBrk="1">
              <a:spcAft>
                <a:spcPts val="0"/>
              </a:spcAft>
              <a:buNone/>
            </a:pPr>
            <a:r>
              <a:rPr lang="cs-CZ" sz="2800" dirty="0" smtClean="0">
                <a:latin typeface="Book Antiqua" pitchFamily="18" charset="0"/>
              </a:rPr>
              <a:t>	v Rumunsku.</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V září se dostali do Bulharska.</a:t>
            </a: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Rumuni i Bulhaři vyhlásili </a:t>
            </a:r>
          </a:p>
          <a:p>
            <a:pPr eaLnBrk="1">
              <a:spcAft>
                <a:spcPts val="0"/>
              </a:spcAft>
              <a:buNone/>
            </a:pPr>
            <a:r>
              <a:rPr lang="cs-CZ" sz="2800" dirty="0" smtClean="0">
                <a:latin typeface="Book Antiqua" pitchFamily="18" charset="0"/>
              </a:rPr>
              <a:t>	Německu válku.</a:t>
            </a:r>
          </a:p>
          <a:p>
            <a:pPr eaLnBrk="1">
              <a:spcAft>
                <a:spcPts val="0"/>
              </a:spcAft>
              <a:buNone/>
            </a:pPr>
            <a:endParaRPr lang="cs-CZ" sz="1400" dirty="0" smtClean="0">
              <a:latin typeface="Book Antiqua" pitchFamily="18" charset="0"/>
            </a:endParaRPr>
          </a:p>
          <a:p>
            <a:pPr eaLnBrk="1"/>
            <a:r>
              <a:rPr lang="cs-CZ" sz="2800" dirty="0" smtClean="0">
                <a:latin typeface="Book Antiqua" pitchFamily="18" charset="0"/>
              </a:rPr>
              <a:t>Finsko kapitulovalo.</a:t>
            </a:r>
          </a:p>
          <a:p>
            <a:pPr eaLnBrk="1"/>
            <a:r>
              <a:rPr lang="cs-CZ" sz="2800" dirty="0" smtClean="0">
                <a:latin typeface="Book Antiqua" pitchFamily="18" charset="0"/>
              </a:rPr>
              <a:t>Zanikl chorvatský stát.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21506" name="Picture 2"/>
          <p:cNvPicPr>
            <a:picLocks noChangeAspect="1" noChangeArrowheads="1"/>
          </p:cNvPicPr>
          <p:nvPr/>
        </p:nvPicPr>
        <p:blipFill>
          <a:blip r:embed="rId4"/>
          <a:srcRect/>
          <a:stretch>
            <a:fillRect/>
          </a:stretch>
        </p:blipFill>
        <p:spPr bwMode="auto">
          <a:xfrm>
            <a:off x="5753292" y="2274877"/>
            <a:ext cx="4216242" cy="3868112"/>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 osvobozování Evropy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Na podzim </a:t>
            </a:r>
            <a:r>
              <a:rPr lang="cs-CZ" sz="2800" dirty="0" smtClean="0">
                <a:solidFill>
                  <a:srgbClr val="F02010"/>
                </a:solidFill>
                <a:latin typeface="Book Antiqua" pitchFamily="18" charset="0"/>
              </a:rPr>
              <a:t>1944</a:t>
            </a:r>
            <a:r>
              <a:rPr lang="cs-CZ" sz="2800" dirty="0" smtClean="0">
                <a:latin typeface="Book Antiqua" pitchFamily="18" charset="0"/>
              </a:rPr>
              <a:t> začala </a:t>
            </a:r>
            <a:r>
              <a:rPr lang="cs-CZ" sz="2800" dirty="0" smtClean="0">
                <a:solidFill>
                  <a:srgbClr val="F02010"/>
                </a:solidFill>
                <a:latin typeface="Book Antiqua" pitchFamily="18" charset="0"/>
              </a:rPr>
              <a:t>karpatsko-dukelská operace</a:t>
            </a:r>
            <a:r>
              <a:rPr lang="cs-CZ" sz="2800" dirty="0" smtClean="0">
                <a:latin typeface="Book Antiqua" pitchFamily="18" charset="0"/>
              </a:rPr>
              <a:t>. </a:t>
            </a:r>
          </a:p>
          <a:p>
            <a:pPr eaLnBrk="1">
              <a:spcAft>
                <a:spcPts val="0"/>
              </a:spcAft>
            </a:pPr>
            <a:r>
              <a:rPr lang="cs-CZ" sz="2800" dirty="0" smtClean="0">
                <a:latin typeface="Book Antiqua" pitchFamily="18" charset="0"/>
              </a:rPr>
              <a:t>V říjnu osvobodili Rusové východní </a:t>
            </a:r>
          </a:p>
          <a:p>
            <a:pPr eaLnBrk="1">
              <a:spcAft>
                <a:spcPts val="0"/>
              </a:spcAft>
              <a:buNone/>
            </a:pPr>
            <a:r>
              <a:rPr lang="cs-CZ" sz="2800" dirty="0" smtClean="0">
                <a:latin typeface="Book Antiqua" pitchFamily="18" charset="0"/>
              </a:rPr>
              <a:t>	část Slovenska.</a:t>
            </a:r>
          </a:p>
          <a:p>
            <a:pPr eaLnBrk="1">
              <a:buNone/>
            </a:pPr>
            <a:endParaRPr lang="cs-CZ" sz="2800" dirty="0" smtClean="0">
              <a:latin typeface="Book Antiqua" pitchFamily="18" charset="0"/>
            </a:endParaRPr>
          </a:p>
          <a:p>
            <a:pPr eaLnBrk="1"/>
            <a:r>
              <a:rPr lang="cs-CZ" sz="2800" dirty="0" smtClean="0">
                <a:latin typeface="Book Antiqua" pitchFamily="18" charset="0"/>
              </a:rPr>
              <a:t>V listopadu bylo osvobozeno Řecko.</a:t>
            </a:r>
          </a:p>
          <a:p>
            <a:pPr eaLnBrk="1">
              <a:spcAft>
                <a:spcPts val="0"/>
              </a:spcAft>
            </a:pPr>
            <a:r>
              <a:rPr lang="cs-CZ" sz="2800" dirty="0" smtClean="0">
                <a:latin typeface="Book Antiqua" pitchFamily="18" charset="0"/>
              </a:rPr>
              <a:t>Do února 1945 se bojovalo </a:t>
            </a:r>
          </a:p>
          <a:p>
            <a:pPr eaLnBrk="1">
              <a:spcAft>
                <a:spcPts val="0"/>
              </a:spcAft>
              <a:buNone/>
            </a:pPr>
            <a:r>
              <a:rPr lang="cs-CZ" sz="2800" dirty="0" smtClean="0">
                <a:latin typeface="Book Antiqua" pitchFamily="18" charset="0"/>
              </a:rPr>
              <a:t>	v Maďarsku.</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5362" name="Picture 2"/>
          <p:cNvPicPr>
            <a:picLocks noChangeAspect="1" noChangeArrowheads="1"/>
          </p:cNvPicPr>
          <p:nvPr/>
        </p:nvPicPr>
        <p:blipFill>
          <a:blip r:embed="rId4"/>
          <a:srcRect/>
          <a:stretch>
            <a:fillRect/>
          </a:stretch>
        </p:blipFill>
        <p:spPr bwMode="auto">
          <a:xfrm>
            <a:off x="6754824" y="2208201"/>
            <a:ext cx="2884996" cy="4071966"/>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 pád Berlína</a:t>
            </a: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solidFill>
                  <a:srgbClr val="F02010"/>
                </a:solidFill>
                <a:latin typeface="Book Antiqua" pitchFamily="18" charset="0"/>
              </a:rPr>
              <a:t>13. dubna 1945 </a:t>
            </a:r>
            <a:r>
              <a:rPr lang="cs-CZ" sz="2800" dirty="0" smtClean="0">
                <a:latin typeface="Book Antiqua" pitchFamily="18" charset="0"/>
              </a:rPr>
              <a:t>byli Sověti </a:t>
            </a:r>
            <a:r>
              <a:rPr lang="cs-CZ" sz="2800" dirty="0" smtClean="0">
                <a:solidFill>
                  <a:srgbClr val="F02010"/>
                </a:solidFill>
                <a:latin typeface="Book Antiqua" pitchFamily="18" charset="0"/>
              </a:rPr>
              <a:t>ve Vídni</a:t>
            </a:r>
            <a:r>
              <a:rPr lang="cs-CZ" sz="2800" dirty="0" smtClean="0">
                <a:latin typeface="Book Antiqua" pitchFamily="18" charset="0"/>
              </a:rPr>
              <a:t>.</a:t>
            </a: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V polovině dubna začali dobývat </a:t>
            </a:r>
            <a:r>
              <a:rPr lang="cs-CZ" sz="2800" dirty="0" smtClean="0">
                <a:solidFill>
                  <a:srgbClr val="F02010"/>
                </a:solidFill>
                <a:latin typeface="Book Antiqua" pitchFamily="18" charset="0"/>
              </a:rPr>
              <a:t>Berlín</a:t>
            </a:r>
            <a:r>
              <a:rPr lang="cs-CZ" sz="2800" dirty="0" smtClean="0">
                <a:latin typeface="Book Antiqua" pitchFamily="18" charset="0"/>
              </a:rPr>
              <a:t>,</a:t>
            </a:r>
          </a:p>
          <a:p>
            <a:pPr eaLnBrk="1">
              <a:spcAft>
                <a:spcPts val="0"/>
              </a:spcAft>
              <a:buNone/>
            </a:pPr>
            <a:r>
              <a:rPr lang="cs-CZ" sz="2800" dirty="0" smtClean="0">
                <a:latin typeface="Book Antiqua" pitchFamily="18" charset="0"/>
              </a:rPr>
              <a:t>	který </a:t>
            </a:r>
            <a:r>
              <a:rPr lang="cs-CZ" sz="2800" dirty="0" smtClean="0">
                <a:solidFill>
                  <a:srgbClr val="F02010"/>
                </a:solidFill>
                <a:latin typeface="Book Antiqua" pitchFamily="18" charset="0"/>
              </a:rPr>
              <a:t>padl 2. května</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Už </a:t>
            </a:r>
            <a:r>
              <a:rPr lang="cs-CZ" sz="2800" dirty="0" smtClean="0">
                <a:solidFill>
                  <a:srgbClr val="F02010"/>
                </a:solidFill>
                <a:latin typeface="Book Antiqua" pitchFamily="18" charset="0"/>
              </a:rPr>
              <a:t>30. dubna spáchal Hitler </a:t>
            </a:r>
            <a:r>
              <a:rPr lang="cs-CZ" sz="2800" dirty="0" smtClean="0">
                <a:latin typeface="Book Antiqua" pitchFamily="18" charset="0"/>
              </a:rPr>
              <a:t>(spolu </a:t>
            </a:r>
          </a:p>
          <a:p>
            <a:pPr eaLnBrk="1">
              <a:spcAft>
                <a:spcPts val="0"/>
              </a:spcAft>
              <a:buNone/>
            </a:pPr>
            <a:r>
              <a:rPr lang="cs-CZ" sz="2800" dirty="0" smtClean="0">
                <a:latin typeface="Book Antiqua" pitchFamily="18" charset="0"/>
              </a:rPr>
              <a:t>	s manželkou Evou</a:t>
            </a:r>
          </a:p>
          <a:p>
            <a:pPr eaLnBrk="1">
              <a:spcAft>
                <a:spcPts val="0"/>
              </a:spcAft>
              <a:buNone/>
            </a:pPr>
            <a:r>
              <a:rPr lang="cs-CZ" sz="2800" dirty="0" smtClean="0">
                <a:latin typeface="Book Antiqua" pitchFamily="18" charset="0"/>
              </a:rPr>
              <a:t> 	Brownovou) </a:t>
            </a:r>
          </a:p>
          <a:p>
            <a:pPr eaLnBrk="1">
              <a:spcAft>
                <a:spcPts val="0"/>
              </a:spcAft>
              <a:buNone/>
            </a:pPr>
            <a:r>
              <a:rPr lang="cs-CZ" sz="2800" dirty="0" smtClean="0">
                <a:solidFill>
                  <a:srgbClr val="F02010"/>
                </a:solidFill>
                <a:latin typeface="Book Antiqua" pitchFamily="18" charset="0"/>
              </a:rPr>
              <a:t>	sebevraždu</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026" name="Picture 2"/>
          <p:cNvPicPr>
            <a:picLocks noChangeAspect="1" noChangeArrowheads="1"/>
          </p:cNvPicPr>
          <p:nvPr/>
        </p:nvPicPr>
        <p:blipFill>
          <a:blip r:embed="rId4"/>
          <a:srcRect/>
          <a:stretch>
            <a:fillRect/>
          </a:stretch>
        </p:blipFill>
        <p:spPr bwMode="auto">
          <a:xfrm>
            <a:off x="7290132" y="2208201"/>
            <a:ext cx="2647950" cy="39909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4034464" y="4019869"/>
            <a:ext cx="2902169" cy="214314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 německá kapitulace</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solidFill>
                  <a:srgbClr val="F02010"/>
                </a:solidFill>
                <a:latin typeface="Book Antiqua" pitchFamily="18" charset="0"/>
              </a:rPr>
              <a:t>7. května 1945 </a:t>
            </a:r>
            <a:r>
              <a:rPr lang="cs-CZ" sz="2800" dirty="0" smtClean="0">
                <a:latin typeface="Book Antiqua" pitchFamily="18" charset="0"/>
              </a:rPr>
              <a:t>byla v Remeši </a:t>
            </a:r>
          </a:p>
          <a:p>
            <a:pPr eaLnBrk="1">
              <a:spcAft>
                <a:spcPts val="0"/>
              </a:spcAft>
              <a:buNone/>
            </a:pPr>
            <a:r>
              <a:rPr lang="cs-CZ" sz="2800" dirty="0" smtClean="0">
                <a:latin typeface="Book Antiqua" pitchFamily="18" charset="0"/>
              </a:rPr>
              <a:t>	podepsána německá </a:t>
            </a:r>
            <a:r>
              <a:rPr lang="cs-CZ" sz="2800" dirty="0" smtClean="0">
                <a:solidFill>
                  <a:srgbClr val="F02010"/>
                </a:solidFill>
                <a:latin typeface="Book Antiqua" pitchFamily="18" charset="0"/>
              </a:rPr>
              <a:t>kapitulace</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Kvůli Stalinovi byla </a:t>
            </a:r>
            <a:r>
              <a:rPr lang="cs-CZ" sz="2800" dirty="0" smtClean="0">
                <a:solidFill>
                  <a:srgbClr val="F02010"/>
                </a:solidFill>
                <a:latin typeface="Book Antiqua" pitchFamily="18" charset="0"/>
              </a:rPr>
              <a:t>potvrzena</a:t>
            </a:r>
            <a:r>
              <a:rPr lang="cs-CZ" sz="2800" dirty="0" smtClean="0">
                <a:latin typeface="Book Antiqua" pitchFamily="18" charset="0"/>
              </a:rPr>
              <a:t> </a:t>
            </a:r>
          </a:p>
          <a:p>
            <a:pPr eaLnBrk="1">
              <a:spcAft>
                <a:spcPts val="0"/>
              </a:spcAft>
              <a:buNone/>
            </a:pPr>
            <a:r>
              <a:rPr lang="cs-CZ" sz="2800" dirty="0" smtClean="0">
                <a:latin typeface="Book Antiqua" pitchFamily="18" charset="0"/>
              </a:rPr>
              <a:t>	v Berlíně v noci </a:t>
            </a:r>
            <a:r>
              <a:rPr lang="cs-CZ" sz="2800" dirty="0" smtClean="0">
                <a:solidFill>
                  <a:srgbClr val="F02010"/>
                </a:solidFill>
                <a:latin typeface="Book Antiqua" pitchFamily="18" charset="0"/>
              </a:rPr>
              <a:t>z 8. na 9. května </a:t>
            </a:r>
          </a:p>
          <a:p>
            <a:pPr eaLnBrk="1">
              <a:spcAft>
                <a:spcPts val="0"/>
              </a:spcAft>
              <a:buNone/>
            </a:pPr>
            <a:r>
              <a:rPr lang="cs-CZ" sz="2800" dirty="0" smtClean="0">
                <a:solidFill>
                  <a:srgbClr val="F02010"/>
                </a:solidFill>
                <a:latin typeface="Book Antiqua" pitchFamily="18" charset="0"/>
              </a:rPr>
              <a:t>	1945</a:t>
            </a:r>
            <a:r>
              <a:rPr lang="cs-CZ" sz="2800" dirty="0" smtClean="0">
                <a:latin typeface="Book Antiqua" pitchFamily="18" charset="0"/>
              </a:rPr>
              <a:t>.</a:t>
            </a:r>
          </a:p>
          <a:p>
            <a:pPr eaLnBrk="1">
              <a:spcAft>
                <a:spcPts val="0"/>
              </a:spcAft>
              <a:buNone/>
            </a:pPr>
            <a:endParaRPr lang="cs-CZ" sz="2800" dirty="0" smtClean="0">
              <a:latin typeface="Book Antiqua" pitchFamily="18" charset="0"/>
            </a:endParaRPr>
          </a:p>
          <a:p>
            <a:pPr eaLnBrk="1">
              <a:spcAft>
                <a:spcPts val="0"/>
              </a:spcAft>
              <a:buNone/>
            </a:pPr>
            <a:endParaRPr lang="cs-CZ" sz="1400" dirty="0" smtClean="0">
              <a:latin typeface="Book Antiqua" pitchFamily="18" charset="0"/>
            </a:endParaRPr>
          </a:p>
          <a:p>
            <a:pPr eaLnBrk="1">
              <a:spcAft>
                <a:spcPts val="0"/>
              </a:spcAft>
            </a:pPr>
            <a:r>
              <a:rPr lang="cs-CZ" sz="2800" dirty="0" smtClean="0">
                <a:solidFill>
                  <a:srgbClr val="F02010"/>
                </a:solidFill>
                <a:latin typeface="Book Antiqua" pitchFamily="18" charset="0"/>
              </a:rPr>
              <a:t>Pražská operace </a:t>
            </a:r>
            <a:r>
              <a:rPr lang="cs-CZ" sz="2800" dirty="0" smtClean="0">
                <a:latin typeface="Book Antiqua" pitchFamily="18" charset="0"/>
              </a:rPr>
              <a:t>Rudé armády byla</a:t>
            </a:r>
          </a:p>
          <a:p>
            <a:pPr eaLnBrk="1">
              <a:spcAft>
                <a:spcPts val="0"/>
              </a:spcAft>
              <a:buNone/>
            </a:pPr>
            <a:r>
              <a:rPr lang="cs-CZ" sz="2800" dirty="0" smtClean="0">
                <a:latin typeface="Book Antiqua" pitchFamily="18" charset="0"/>
              </a:rPr>
              <a:t>	posledním konfliktem v Evropě. </a:t>
            </a:r>
          </a:p>
          <a:p>
            <a:pPr eaLnBrk="1">
              <a:spcAft>
                <a:spcPts val="0"/>
              </a:spcAft>
              <a:buNone/>
            </a:pPr>
            <a:r>
              <a:rPr lang="cs-CZ" sz="2800" dirty="0" smtClean="0">
                <a:latin typeface="Book Antiqua" pitchFamily="18" charset="0"/>
              </a:rPr>
              <a:t>	Skončila </a:t>
            </a:r>
            <a:r>
              <a:rPr lang="cs-CZ" sz="2800" dirty="0" smtClean="0">
                <a:solidFill>
                  <a:srgbClr val="F02010"/>
                </a:solidFill>
                <a:latin typeface="Book Antiqua" pitchFamily="18" charset="0"/>
              </a:rPr>
              <a:t>9. května 1945</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2" name="Picture 2"/>
          <p:cNvPicPr>
            <a:picLocks noChangeAspect="1" noChangeArrowheads="1"/>
          </p:cNvPicPr>
          <p:nvPr/>
        </p:nvPicPr>
        <p:blipFill>
          <a:blip r:embed="rId4"/>
          <a:srcRect/>
          <a:stretch>
            <a:fillRect/>
          </a:stretch>
        </p:blipFill>
        <p:spPr bwMode="auto">
          <a:xfrm>
            <a:off x="6111882" y="1636697"/>
            <a:ext cx="3429024" cy="2286016"/>
          </a:xfrm>
          <a:prstGeom prst="rect">
            <a:avLst/>
          </a:prstGeom>
          <a:noFill/>
          <a:ln w="9525">
            <a:noFill/>
            <a:miter lim="800000"/>
            <a:headEnd/>
            <a:tailEnd/>
          </a:ln>
          <a:effectLst/>
        </p:spPr>
      </p:pic>
      <p:pic>
        <p:nvPicPr>
          <p:cNvPr id="3" name="Picture 3"/>
          <p:cNvPicPr>
            <a:picLocks noChangeAspect="1" noChangeArrowheads="1"/>
          </p:cNvPicPr>
          <p:nvPr/>
        </p:nvPicPr>
        <p:blipFill>
          <a:blip r:embed="rId5"/>
          <a:srcRect/>
          <a:stretch>
            <a:fillRect/>
          </a:stretch>
        </p:blipFill>
        <p:spPr bwMode="auto">
          <a:xfrm>
            <a:off x="6510030" y="3994151"/>
            <a:ext cx="3024182" cy="229837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a:t>
            </a:r>
            <a:r>
              <a:rPr lang="cs-CZ" dirty="0" smtClean="0">
                <a:latin typeface="Book Antiqua" pitchFamily="18" charset="0"/>
              </a:rPr>
              <a:t> </a:t>
            </a:r>
            <a:r>
              <a:rPr lang="cs-CZ" dirty="0" smtClean="0">
                <a:solidFill>
                  <a:srgbClr val="F02010"/>
                </a:solidFill>
                <a:latin typeface="Book Antiqua" pitchFamily="18" charset="0"/>
              </a:rPr>
              <a:t>diplomatická jednání</a:t>
            </a: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latin typeface="Book Antiqua" pitchFamily="18" charset="0"/>
              </a:rPr>
              <a:t>Konference v </a:t>
            </a:r>
            <a:r>
              <a:rPr lang="cs-CZ" sz="2800" dirty="0" err="1" smtClean="0">
                <a:solidFill>
                  <a:srgbClr val="F02010"/>
                </a:solidFill>
                <a:latin typeface="Book Antiqua" pitchFamily="18" charset="0"/>
              </a:rPr>
              <a:t>Bretton</a:t>
            </a:r>
            <a:r>
              <a:rPr lang="cs-CZ" sz="2800" dirty="0" smtClean="0">
                <a:solidFill>
                  <a:srgbClr val="F02010"/>
                </a:solidFill>
                <a:latin typeface="Book Antiqua" pitchFamily="18" charset="0"/>
              </a:rPr>
              <a:t>-</a:t>
            </a:r>
            <a:r>
              <a:rPr lang="cs-CZ" sz="2800" dirty="0" err="1" smtClean="0">
                <a:solidFill>
                  <a:srgbClr val="F02010"/>
                </a:solidFill>
                <a:latin typeface="Book Antiqua" pitchFamily="18" charset="0"/>
              </a:rPr>
              <a:t>Woods</a:t>
            </a:r>
            <a:r>
              <a:rPr lang="cs-CZ" sz="2800" dirty="0" smtClean="0">
                <a:latin typeface="Book Antiqua" pitchFamily="18" charset="0"/>
              </a:rPr>
              <a:t> – </a:t>
            </a:r>
          </a:p>
          <a:p>
            <a:pPr>
              <a:spcAft>
                <a:spcPts val="0"/>
              </a:spcAft>
              <a:buNone/>
            </a:pPr>
            <a:r>
              <a:rPr lang="cs-CZ" sz="2800" dirty="0" smtClean="0">
                <a:latin typeface="Book Antiqua" pitchFamily="18" charset="0"/>
              </a:rPr>
              <a:t>	- červenec </a:t>
            </a:r>
            <a:r>
              <a:rPr lang="cs-CZ" sz="2800" dirty="0" smtClean="0">
                <a:solidFill>
                  <a:srgbClr val="F02010"/>
                </a:solidFill>
                <a:latin typeface="Book Antiqua" pitchFamily="18" charset="0"/>
              </a:rPr>
              <a:t>1944</a:t>
            </a:r>
            <a:r>
              <a:rPr lang="cs-CZ" sz="2800" dirty="0" smtClean="0">
                <a:latin typeface="Book Antiqua" pitchFamily="18" charset="0"/>
              </a:rPr>
              <a:t>.</a:t>
            </a:r>
          </a:p>
          <a:p>
            <a:pPr>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Následně byly založeny </a:t>
            </a:r>
          </a:p>
          <a:p>
            <a:pPr eaLnBrk="1">
              <a:spcAft>
                <a:spcPts val="0"/>
              </a:spcAft>
              <a:buNone/>
            </a:pPr>
            <a:r>
              <a:rPr lang="cs-CZ" sz="2800" dirty="0" smtClean="0">
                <a:solidFill>
                  <a:srgbClr val="F02010"/>
                </a:solidFill>
                <a:latin typeface="Book Antiqua" pitchFamily="18" charset="0"/>
              </a:rPr>
              <a:t>	Mezinárodní měnový fond</a:t>
            </a:r>
            <a:r>
              <a:rPr lang="cs-CZ" sz="2800" dirty="0" smtClean="0">
                <a:latin typeface="Book Antiqua" pitchFamily="18" charset="0"/>
              </a:rPr>
              <a:t> a </a:t>
            </a:r>
          </a:p>
          <a:p>
            <a:pPr eaLnBrk="1">
              <a:spcAft>
                <a:spcPts val="0"/>
              </a:spcAft>
              <a:buNone/>
            </a:pPr>
            <a:r>
              <a:rPr lang="cs-CZ" sz="2800" dirty="0" smtClean="0">
                <a:solidFill>
                  <a:srgbClr val="F02010"/>
                </a:solidFill>
                <a:latin typeface="Book Antiqua" pitchFamily="18" charset="0"/>
              </a:rPr>
              <a:t>	Světová banka pro obnovu a </a:t>
            </a:r>
          </a:p>
          <a:p>
            <a:pPr eaLnBrk="1">
              <a:spcAft>
                <a:spcPts val="0"/>
              </a:spcAft>
              <a:buNone/>
            </a:pPr>
            <a:r>
              <a:rPr lang="cs-CZ" sz="2800" dirty="0" smtClean="0">
                <a:solidFill>
                  <a:srgbClr val="F02010"/>
                </a:solidFill>
                <a:latin typeface="Book Antiqua" pitchFamily="18" charset="0"/>
              </a:rPr>
              <a:t>	rozvoj</a:t>
            </a:r>
            <a:r>
              <a:rPr lang="cs-CZ" sz="2800" dirty="0" smtClean="0">
                <a:latin typeface="Book Antiqua" pitchFamily="18" charset="0"/>
              </a:rPr>
              <a:t>.</a:t>
            </a:r>
          </a:p>
          <a:p>
            <a:pPr eaLnBrk="1">
              <a:spcAft>
                <a:spcPts val="0"/>
              </a:spcAft>
              <a:buNone/>
            </a:pPr>
            <a:endParaRPr lang="cs-CZ" sz="2800" dirty="0" smtClean="0">
              <a:latin typeface="Book Antiqua" pitchFamily="18" charset="0"/>
            </a:endParaRPr>
          </a:p>
          <a:p>
            <a:pPr eaLnBrk="1">
              <a:spcAft>
                <a:spcPts val="0"/>
              </a:spcAft>
              <a:buNone/>
            </a:pPr>
            <a:endParaRPr lang="cs-CZ" sz="1400" dirty="0" smtClean="0">
              <a:latin typeface="Book Antiqua" pitchFamily="18" charset="0"/>
            </a:endParaRPr>
          </a:p>
          <a:p>
            <a:pPr>
              <a:spcAft>
                <a:spcPts val="0"/>
              </a:spcAft>
            </a:pPr>
            <a:r>
              <a:rPr lang="cs-CZ" sz="2800" dirty="0" smtClean="0">
                <a:latin typeface="Book Antiqua" pitchFamily="18" charset="0"/>
              </a:rPr>
              <a:t>Konference v </a:t>
            </a:r>
            <a:r>
              <a:rPr lang="cs-CZ" sz="2800" dirty="0" err="1" smtClean="0">
                <a:solidFill>
                  <a:srgbClr val="F02010"/>
                </a:solidFill>
                <a:latin typeface="Book Antiqua" pitchFamily="18" charset="0"/>
              </a:rPr>
              <a:t>Quebecu</a:t>
            </a:r>
            <a:r>
              <a:rPr lang="cs-CZ" sz="2800" dirty="0" smtClean="0">
                <a:latin typeface="Book Antiqua" pitchFamily="18" charset="0"/>
              </a:rPr>
              <a:t> - srpen </a:t>
            </a:r>
            <a:r>
              <a:rPr lang="cs-CZ" sz="2800" dirty="0" smtClean="0">
                <a:solidFill>
                  <a:srgbClr val="F02010"/>
                </a:solidFill>
                <a:latin typeface="Book Antiqua" pitchFamily="18" charset="0"/>
              </a:rPr>
              <a:t>1944</a:t>
            </a:r>
            <a:r>
              <a:rPr lang="cs-CZ" sz="2800" dirty="0" smtClean="0">
                <a:latin typeface="Book Antiqua" pitchFamily="18" charset="0"/>
              </a:rPr>
              <a:t> – </a:t>
            </a:r>
          </a:p>
          <a:p>
            <a:pPr>
              <a:spcAft>
                <a:spcPts val="0"/>
              </a:spcAft>
              <a:buNone/>
            </a:pPr>
            <a:r>
              <a:rPr lang="cs-CZ" sz="2800" dirty="0" smtClean="0">
                <a:latin typeface="Book Antiqua" pitchFamily="18" charset="0"/>
              </a:rPr>
              <a:t>	- </a:t>
            </a:r>
            <a:r>
              <a:rPr lang="cs-CZ" sz="2800" dirty="0" err="1" smtClean="0">
                <a:latin typeface="Book Antiqua" pitchFamily="18" charset="0"/>
              </a:rPr>
              <a:t>Churchil</a:t>
            </a:r>
            <a:r>
              <a:rPr lang="cs-CZ" sz="2800" dirty="0" smtClean="0">
                <a:latin typeface="Book Antiqua" pitchFamily="18" charset="0"/>
              </a:rPr>
              <a:t> a Roosevelt jednali </a:t>
            </a:r>
          </a:p>
          <a:p>
            <a:pPr>
              <a:spcAft>
                <a:spcPts val="0"/>
              </a:spcAft>
              <a:buNone/>
            </a:pPr>
            <a:r>
              <a:rPr lang="cs-CZ" sz="2800" dirty="0" smtClean="0">
                <a:latin typeface="Book Antiqua" pitchFamily="18" charset="0"/>
              </a:rPr>
              <a:t>	o Pacifiku a poválečném uspořádání.</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3074" name="Picture 2"/>
          <p:cNvPicPr>
            <a:picLocks noChangeAspect="1" noChangeArrowheads="1"/>
          </p:cNvPicPr>
          <p:nvPr/>
        </p:nvPicPr>
        <p:blipFill>
          <a:blip r:embed="rId4"/>
          <a:srcRect/>
          <a:stretch>
            <a:fillRect/>
          </a:stretch>
        </p:blipFill>
        <p:spPr bwMode="auto">
          <a:xfrm>
            <a:off x="6111882" y="1733853"/>
            <a:ext cx="3490909" cy="2299501"/>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7026290" y="4132265"/>
            <a:ext cx="2574965" cy="2119313"/>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a:t>
            </a:r>
            <a:r>
              <a:rPr lang="cs-CZ" dirty="0" smtClean="0">
                <a:latin typeface="Book Antiqua" pitchFamily="18" charset="0"/>
              </a:rPr>
              <a:t> </a:t>
            </a:r>
            <a:r>
              <a:rPr lang="cs-CZ" dirty="0" smtClean="0">
                <a:solidFill>
                  <a:srgbClr val="F02010"/>
                </a:solidFill>
                <a:latin typeface="Book Antiqua" pitchFamily="18" charset="0"/>
              </a:rPr>
              <a:t>diplomatická jednání</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r>
              <a:rPr lang="cs-CZ" sz="2800" dirty="0" smtClean="0">
                <a:latin typeface="Book Antiqua" pitchFamily="18" charset="0"/>
              </a:rPr>
              <a:t>Tzv. </a:t>
            </a:r>
            <a:r>
              <a:rPr lang="cs-CZ" sz="2800" dirty="0" smtClean="0">
                <a:solidFill>
                  <a:srgbClr val="F02010"/>
                </a:solidFill>
                <a:latin typeface="Book Antiqua" pitchFamily="18" charset="0"/>
              </a:rPr>
              <a:t>moskevské rozhovory</a:t>
            </a:r>
            <a:r>
              <a:rPr lang="cs-CZ" sz="2800" dirty="0" smtClean="0">
                <a:latin typeface="Book Antiqua" pitchFamily="18" charset="0"/>
              </a:rPr>
              <a:t> - říjen </a:t>
            </a:r>
            <a:r>
              <a:rPr lang="cs-CZ" sz="2800" dirty="0" smtClean="0">
                <a:solidFill>
                  <a:srgbClr val="F02010"/>
                </a:solidFill>
                <a:latin typeface="Book Antiqua" pitchFamily="18" charset="0"/>
              </a:rPr>
              <a:t>1944</a:t>
            </a:r>
            <a:r>
              <a:rPr lang="cs-CZ" sz="2800" dirty="0" smtClean="0">
                <a:latin typeface="Book Antiqua" pitchFamily="18" charset="0"/>
              </a:rPr>
              <a:t> - jednal </a:t>
            </a:r>
            <a:r>
              <a:rPr lang="cs-CZ" sz="2800" dirty="0" err="1" smtClean="0">
                <a:latin typeface="Book Antiqua" pitchFamily="18" charset="0"/>
              </a:rPr>
              <a:t>Churchill</a:t>
            </a:r>
            <a:r>
              <a:rPr lang="cs-CZ" sz="2800" dirty="0" smtClean="0">
                <a:latin typeface="Book Antiqua" pitchFamily="18" charset="0"/>
              </a:rPr>
              <a:t> a Stalin o sférách vlivu ve střední a východní Evropě.</a:t>
            </a:r>
          </a:p>
          <a:p>
            <a:r>
              <a:rPr lang="cs-CZ" sz="2800" dirty="0" smtClean="0">
                <a:latin typeface="Book Antiqua" pitchFamily="18" charset="0"/>
              </a:rPr>
              <a:t>V </a:t>
            </a:r>
            <a:r>
              <a:rPr lang="cs-CZ" sz="2800" dirty="0" err="1" smtClean="0">
                <a:solidFill>
                  <a:srgbClr val="F02010"/>
                </a:solidFill>
                <a:latin typeface="Book Antiqua" pitchFamily="18" charset="0"/>
              </a:rPr>
              <a:t>Dumbarton</a:t>
            </a:r>
            <a:r>
              <a:rPr lang="cs-CZ" sz="2800" dirty="0" smtClean="0">
                <a:solidFill>
                  <a:srgbClr val="F02010"/>
                </a:solidFill>
                <a:latin typeface="Book Antiqua" pitchFamily="18" charset="0"/>
              </a:rPr>
              <a:t> </a:t>
            </a:r>
            <a:r>
              <a:rPr lang="cs-CZ" sz="2800" dirty="0" err="1" smtClean="0">
                <a:solidFill>
                  <a:srgbClr val="F02010"/>
                </a:solidFill>
                <a:latin typeface="Book Antiqua" pitchFamily="18" charset="0"/>
              </a:rPr>
              <a:t>Oaks</a:t>
            </a:r>
            <a:r>
              <a:rPr lang="cs-CZ" sz="2800" dirty="0" smtClean="0">
                <a:solidFill>
                  <a:srgbClr val="F02010"/>
                </a:solidFill>
                <a:latin typeface="Book Antiqua" pitchFamily="18" charset="0"/>
              </a:rPr>
              <a:t> </a:t>
            </a:r>
            <a:r>
              <a:rPr lang="cs-CZ" sz="2800" dirty="0" smtClean="0">
                <a:latin typeface="Book Antiqua" pitchFamily="18" charset="0"/>
              </a:rPr>
              <a:t>- od září do října </a:t>
            </a:r>
            <a:r>
              <a:rPr lang="cs-CZ" sz="2800" dirty="0" smtClean="0">
                <a:solidFill>
                  <a:srgbClr val="F02010"/>
                </a:solidFill>
                <a:latin typeface="Book Antiqua" pitchFamily="18" charset="0"/>
              </a:rPr>
              <a:t>1945</a:t>
            </a:r>
            <a:r>
              <a:rPr lang="cs-CZ" sz="2800" dirty="0" smtClean="0">
                <a:latin typeface="Book Antiqua" pitchFamily="18" charset="0"/>
              </a:rPr>
              <a:t> - Spojenci a Čína .</a:t>
            </a:r>
          </a:p>
          <a:p>
            <a:r>
              <a:rPr lang="cs-CZ" sz="2800" dirty="0" smtClean="0">
                <a:latin typeface="Book Antiqua" pitchFamily="18" charset="0"/>
              </a:rPr>
              <a:t>Byla sepsána </a:t>
            </a:r>
            <a:r>
              <a:rPr lang="cs-CZ" sz="2800" dirty="0" smtClean="0">
                <a:solidFill>
                  <a:srgbClr val="F02010"/>
                </a:solidFill>
                <a:latin typeface="Book Antiqua" pitchFamily="18" charset="0"/>
              </a:rPr>
              <a:t>Charta OSN</a:t>
            </a:r>
            <a:r>
              <a:rPr lang="cs-CZ" sz="2800" dirty="0" smtClean="0">
                <a:latin typeface="Book Antiqua" pitchFamily="18" charset="0"/>
              </a:rPr>
              <a:t>.</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5122" name="Picture 2"/>
          <p:cNvPicPr>
            <a:picLocks noChangeAspect="1" noChangeArrowheads="1"/>
          </p:cNvPicPr>
          <p:nvPr/>
        </p:nvPicPr>
        <p:blipFill>
          <a:blip r:embed="rId4"/>
          <a:srcRect/>
          <a:stretch>
            <a:fillRect/>
          </a:stretch>
        </p:blipFill>
        <p:spPr bwMode="auto">
          <a:xfrm>
            <a:off x="5754692" y="3922713"/>
            <a:ext cx="3381103" cy="225266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a:t>
            </a:r>
            <a:r>
              <a:rPr lang="cs-CZ" dirty="0" smtClean="0">
                <a:latin typeface="Book Antiqua" pitchFamily="18" charset="0"/>
              </a:rPr>
              <a:t> </a:t>
            </a:r>
            <a:r>
              <a:rPr lang="cs-CZ" dirty="0" smtClean="0">
                <a:solidFill>
                  <a:srgbClr val="F02010"/>
                </a:solidFill>
                <a:latin typeface="Book Antiqua" pitchFamily="18" charset="0"/>
              </a:rPr>
              <a:t>diplomatická jednání</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600"/>
              </a:spcAft>
            </a:pPr>
            <a:r>
              <a:rPr lang="cs-CZ" sz="2800" dirty="0" smtClean="0">
                <a:solidFill>
                  <a:srgbClr val="F02010"/>
                </a:solidFill>
                <a:latin typeface="Book Antiqua" pitchFamily="18" charset="0"/>
              </a:rPr>
              <a:t>Jaltská konference </a:t>
            </a:r>
            <a:r>
              <a:rPr lang="cs-CZ" sz="2800" dirty="0" smtClean="0">
                <a:latin typeface="Book Antiqua" pitchFamily="18" charset="0"/>
              </a:rPr>
              <a:t>–</a:t>
            </a:r>
          </a:p>
          <a:p>
            <a:pPr eaLnBrk="1">
              <a:spcAft>
                <a:spcPts val="600"/>
              </a:spcAft>
              <a:buNone/>
            </a:pPr>
            <a:r>
              <a:rPr lang="cs-CZ" sz="2800" dirty="0" smtClean="0">
                <a:latin typeface="Book Antiqua" pitchFamily="18" charset="0"/>
              </a:rPr>
              <a:t>	únor </a:t>
            </a:r>
            <a:r>
              <a:rPr lang="cs-CZ" sz="2800" dirty="0" smtClean="0">
                <a:solidFill>
                  <a:srgbClr val="F02010"/>
                </a:solidFill>
                <a:latin typeface="Book Antiqua" pitchFamily="18" charset="0"/>
              </a:rPr>
              <a:t>1945</a:t>
            </a:r>
            <a:r>
              <a:rPr lang="cs-CZ" sz="2800" dirty="0" smtClean="0">
                <a:latin typeface="Book Antiqua" pitchFamily="18" charset="0"/>
              </a:rPr>
              <a:t> – jednala </a:t>
            </a:r>
          </a:p>
          <a:p>
            <a:pPr eaLnBrk="1">
              <a:spcAft>
                <a:spcPts val="600"/>
              </a:spcAft>
              <a:buNone/>
            </a:pPr>
            <a:r>
              <a:rPr lang="cs-CZ" sz="2800" dirty="0" smtClean="0">
                <a:solidFill>
                  <a:srgbClr val="F02010"/>
                </a:solidFill>
                <a:latin typeface="Book Antiqua" pitchFamily="18" charset="0"/>
              </a:rPr>
              <a:t>	Velká trojka</a:t>
            </a:r>
            <a:r>
              <a:rPr lang="cs-CZ" sz="2800" dirty="0" smtClean="0">
                <a:latin typeface="Book Antiqua" pitchFamily="18" charset="0"/>
              </a:rPr>
              <a:t>, </a:t>
            </a:r>
          </a:p>
          <a:p>
            <a:pPr eaLnBrk="1">
              <a:spcAft>
                <a:spcPts val="600"/>
              </a:spcAft>
              <a:buNone/>
            </a:pPr>
            <a:r>
              <a:rPr lang="cs-CZ" sz="2800" dirty="0" smtClean="0">
                <a:latin typeface="Book Antiqua" pitchFamily="18" charset="0"/>
              </a:rPr>
              <a:t>	chtěli zničení </a:t>
            </a:r>
          </a:p>
          <a:p>
            <a:pPr eaLnBrk="1">
              <a:spcAft>
                <a:spcPts val="600"/>
              </a:spcAft>
              <a:buNone/>
            </a:pPr>
            <a:r>
              <a:rPr lang="cs-CZ" sz="2800" dirty="0" smtClean="0">
                <a:latin typeface="Book Antiqua" pitchFamily="18" charset="0"/>
              </a:rPr>
              <a:t>	fašismu a dohodu</a:t>
            </a:r>
          </a:p>
          <a:p>
            <a:pPr eaLnBrk="1">
              <a:spcAft>
                <a:spcPts val="600"/>
              </a:spcAft>
              <a:buNone/>
            </a:pPr>
            <a:r>
              <a:rPr lang="cs-CZ" sz="2800" dirty="0" smtClean="0">
                <a:latin typeface="Book Antiqua" pitchFamily="18" charset="0"/>
              </a:rPr>
              <a:t>	o poválečném</a:t>
            </a:r>
          </a:p>
          <a:p>
            <a:pPr eaLnBrk="1">
              <a:spcAft>
                <a:spcPts val="600"/>
              </a:spcAft>
              <a:buNone/>
            </a:pPr>
            <a:r>
              <a:rPr lang="cs-CZ" sz="2800" dirty="0" smtClean="0">
                <a:latin typeface="Book Antiqua" pitchFamily="18" charset="0"/>
              </a:rPr>
              <a:t> 	uspořádání </a:t>
            </a:r>
          </a:p>
          <a:p>
            <a:pPr eaLnBrk="1">
              <a:spcAft>
                <a:spcPts val="600"/>
              </a:spcAft>
              <a:buNone/>
            </a:pPr>
            <a:r>
              <a:rPr lang="cs-CZ" sz="2800" dirty="0" smtClean="0">
                <a:latin typeface="Book Antiqua" pitchFamily="18" charset="0"/>
              </a:rPr>
              <a:t>	Německa.</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0242" name="Picture 2"/>
          <p:cNvPicPr>
            <a:picLocks noChangeAspect="1" noChangeArrowheads="1"/>
          </p:cNvPicPr>
          <p:nvPr/>
        </p:nvPicPr>
        <p:blipFill>
          <a:blip r:embed="rId4"/>
          <a:srcRect/>
          <a:stretch>
            <a:fillRect/>
          </a:stretch>
        </p:blipFill>
        <p:spPr bwMode="auto">
          <a:xfrm>
            <a:off x="4254494" y="1851011"/>
            <a:ext cx="5442900" cy="439579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Záminka  pro válku</a:t>
            </a: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solidFill>
                  <a:srgbClr val="F02010"/>
                </a:solidFill>
                <a:latin typeface="Book Antiqua" pitchFamily="18" charset="0"/>
              </a:rPr>
              <a:t>31. srpna 1939 </a:t>
            </a:r>
            <a:r>
              <a:rPr lang="cs-CZ" sz="2800" dirty="0" smtClean="0">
                <a:latin typeface="Book Antiqua" pitchFamily="18" charset="0"/>
              </a:rPr>
              <a:t>napadli němečtí </a:t>
            </a:r>
          </a:p>
          <a:p>
            <a:pPr>
              <a:spcAft>
                <a:spcPts val="0"/>
              </a:spcAft>
              <a:buNone/>
            </a:pPr>
            <a:r>
              <a:rPr lang="cs-CZ" sz="2800" dirty="0" smtClean="0">
                <a:latin typeface="Book Antiqua" pitchFamily="18" charset="0"/>
              </a:rPr>
              <a:t>	vojáci převlečení do polských </a:t>
            </a:r>
          </a:p>
          <a:p>
            <a:pPr>
              <a:spcAft>
                <a:spcPts val="0"/>
              </a:spcAft>
              <a:buNone/>
            </a:pPr>
            <a:r>
              <a:rPr lang="cs-CZ" sz="2800" dirty="0" smtClean="0">
                <a:latin typeface="Book Antiqua" pitchFamily="18" charset="0"/>
              </a:rPr>
              <a:t>	uniforem německý vysílač </a:t>
            </a:r>
          </a:p>
          <a:p>
            <a:pPr>
              <a:spcAft>
                <a:spcPts val="0"/>
              </a:spcAft>
              <a:buNone/>
            </a:pPr>
            <a:r>
              <a:rPr lang="cs-CZ" sz="2800" dirty="0" smtClean="0">
                <a:latin typeface="Book Antiqua" pitchFamily="18" charset="0"/>
              </a:rPr>
              <a:t>	v </a:t>
            </a:r>
            <a:r>
              <a:rPr lang="cs-CZ" sz="2800" dirty="0" err="1" smtClean="0">
                <a:solidFill>
                  <a:srgbClr val="F02010"/>
                </a:solidFill>
                <a:latin typeface="Book Antiqua" pitchFamily="18" charset="0"/>
              </a:rPr>
              <a:t>Gliwicích</a:t>
            </a:r>
            <a:r>
              <a:rPr lang="cs-CZ" sz="2800" dirty="0" smtClean="0">
                <a:latin typeface="Book Antiqua" pitchFamily="18" charset="0"/>
              </a:rPr>
              <a:t>.</a:t>
            </a:r>
          </a:p>
          <a:p>
            <a:pPr>
              <a:spcAft>
                <a:spcPts val="0"/>
              </a:spcAft>
              <a:buNone/>
            </a:pPr>
            <a:endParaRPr lang="cs-CZ" sz="2800" dirty="0" smtClean="0">
              <a:latin typeface="Book Antiqua" pitchFamily="18" charset="0"/>
            </a:endParaRPr>
          </a:p>
          <a:p>
            <a:pPr>
              <a:spcAft>
                <a:spcPts val="0"/>
              </a:spcAft>
            </a:pPr>
            <a:r>
              <a:rPr lang="cs-CZ" sz="2800" dirty="0" smtClean="0">
                <a:latin typeface="Book Antiqua" pitchFamily="18" charset="0"/>
              </a:rPr>
              <a:t>Tento čin se stal záminkou </a:t>
            </a:r>
          </a:p>
          <a:p>
            <a:pPr>
              <a:spcAft>
                <a:spcPts val="0"/>
              </a:spcAft>
              <a:buNone/>
            </a:pPr>
            <a:r>
              <a:rPr lang="cs-CZ" sz="2800" dirty="0" smtClean="0">
                <a:latin typeface="Book Antiqua" pitchFamily="18" charset="0"/>
              </a:rPr>
              <a:t>	pro německý útok.</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6386" name="Picture 2"/>
          <p:cNvPicPr>
            <a:picLocks noChangeAspect="1" noChangeArrowheads="1"/>
          </p:cNvPicPr>
          <p:nvPr/>
        </p:nvPicPr>
        <p:blipFill>
          <a:blip r:embed="rId4"/>
          <a:srcRect/>
          <a:stretch>
            <a:fillRect/>
          </a:stretch>
        </p:blipFill>
        <p:spPr bwMode="auto">
          <a:xfrm>
            <a:off x="7326328" y="1493821"/>
            <a:ext cx="1927895" cy="2571768"/>
          </a:xfrm>
          <a:prstGeom prst="rect">
            <a:avLst/>
          </a:prstGeom>
          <a:noFill/>
          <a:ln w="9525">
            <a:noFill/>
            <a:miter lim="800000"/>
            <a:headEnd/>
            <a:tailEnd/>
          </a:ln>
          <a:effectLst/>
        </p:spPr>
      </p:pic>
      <p:pic>
        <p:nvPicPr>
          <p:cNvPr id="2" name="Picture 2"/>
          <p:cNvPicPr>
            <a:picLocks noChangeAspect="1" noChangeArrowheads="1"/>
          </p:cNvPicPr>
          <p:nvPr/>
        </p:nvPicPr>
        <p:blipFill>
          <a:blip r:embed="rId5"/>
          <a:srcRect/>
          <a:stretch>
            <a:fillRect/>
          </a:stretch>
        </p:blipFill>
        <p:spPr bwMode="auto">
          <a:xfrm>
            <a:off x="5468940" y="4208465"/>
            <a:ext cx="2060226" cy="191928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4. fáze války –</a:t>
            </a:r>
            <a:r>
              <a:rPr lang="cs-CZ" dirty="0" smtClean="0">
                <a:latin typeface="Book Antiqua" pitchFamily="18" charset="0"/>
              </a:rPr>
              <a:t> </a:t>
            </a:r>
            <a:r>
              <a:rPr lang="cs-CZ" dirty="0" smtClean="0">
                <a:solidFill>
                  <a:srgbClr val="F02010"/>
                </a:solidFill>
                <a:latin typeface="Book Antiqua" pitchFamily="18" charset="0"/>
              </a:rPr>
              <a:t>zasedání OSN</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solidFill>
                  <a:srgbClr val="F02010"/>
                </a:solidFill>
                <a:latin typeface="Book Antiqua" pitchFamily="18" charset="0"/>
              </a:rPr>
              <a:t>25. dubna 1945 </a:t>
            </a:r>
            <a:r>
              <a:rPr lang="cs-CZ" sz="2800" dirty="0" smtClean="0">
                <a:latin typeface="Book Antiqua" pitchFamily="18" charset="0"/>
              </a:rPr>
              <a:t>zasedalo v San Francisku poprvé </a:t>
            </a:r>
            <a:r>
              <a:rPr lang="cs-CZ" sz="2800" dirty="0" smtClean="0">
                <a:solidFill>
                  <a:srgbClr val="F02010"/>
                </a:solidFill>
                <a:latin typeface="Book Antiqua" pitchFamily="18" charset="0"/>
              </a:rPr>
              <a:t>OSN</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4098" name="Picture 2"/>
          <p:cNvPicPr>
            <a:picLocks noChangeAspect="1" noChangeArrowheads="1"/>
          </p:cNvPicPr>
          <p:nvPr/>
        </p:nvPicPr>
        <p:blipFill>
          <a:blip r:embed="rId4"/>
          <a:srcRect/>
          <a:stretch>
            <a:fillRect/>
          </a:stretch>
        </p:blipFill>
        <p:spPr bwMode="auto">
          <a:xfrm>
            <a:off x="2418062" y="2197723"/>
            <a:ext cx="5405455" cy="406253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5. fáze války</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i="1" u="sng" dirty="0" smtClean="0">
                <a:solidFill>
                  <a:srgbClr val="F02010"/>
                </a:solidFill>
                <a:latin typeface="Book Antiqua" pitchFamily="18" charset="0"/>
              </a:rPr>
              <a:t>5. fáze války – od května 1945 do 2. září 1945</a:t>
            </a:r>
          </a:p>
          <a:p>
            <a:pPr eaLnBrk="1"/>
            <a:r>
              <a:rPr lang="cs-CZ" sz="2800" dirty="0" smtClean="0">
                <a:latin typeface="Book Antiqua" pitchFamily="18" charset="0"/>
              </a:rPr>
              <a:t>Pokračovala válka proti Japonsku.</a:t>
            </a:r>
          </a:p>
          <a:p>
            <a:pPr eaLnBrk="1">
              <a:spcAft>
                <a:spcPts val="0"/>
              </a:spcAft>
            </a:pPr>
            <a:r>
              <a:rPr lang="cs-CZ" sz="2800" dirty="0" smtClean="0">
                <a:latin typeface="Book Antiqua" pitchFamily="18" charset="0"/>
              </a:rPr>
              <a:t>Po smrti Roosevelta se stal </a:t>
            </a:r>
          </a:p>
          <a:p>
            <a:pPr eaLnBrk="1">
              <a:spcAft>
                <a:spcPts val="0"/>
              </a:spcAft>
              <a:buNone/>
            </a:pPr>
            <a:r>
              <a:rPr lang="cs-CZ" sz="2800" dirty="0" smtClean="0">
                <a:latin typeface="Book Antiqua" pitchFamily="18" charset="0"/>
              </a:rPr>
              <a:t>	americkým prezidentem </a:t>
            </a:r>
          </a:p>
          <a:p>
            <a:pPr eaLnBrk="1">
              <a:spcAft>
                <a:spcPts val="0"/>
              </a:spcAft>
              <a:buNone/>
            </a:pPr>
            <a:r>
              <a:rPr lang="cs-CZ" sz="2800" dirty="0" smtClean="0">
                <a:solidFill>
                  <a:srgbClr val="F02010"/>
                </a:solidFill>
                <a:latin typeface="Book Antiqua" pitchFamily="18" charset="0"/>
              </a:rPr>
              <a:t>	</a:t>
            </a:r>
            <a:r>
              <a:rPr lang="cs-CZ" sz="2800" dirty="0" err="1" smtClean="0">
                <a:solidFill>
                  <a:srgbClr val="F02010"/>
                </a:solidFill>
                <a:latin typeface="Book Antiqua" pitchFamily="18" charset="0"/>
              </a:rPr>
              <a:t>Harry</a:t>
            </a:r>
            <a:r>
              <a:rPr lang="cs-CZ" sz="2800" dirty="0" smtClean="0">
                <a:solidFill>
                  <a:srgbClr val="F02010"/>
                </a:solidFill>
                <a:latin typeface="Book Antiqua" pitchFamily="18" charset="0"/>
              </a:rPr>
              <a:t> S. Truman</a:t>
            </a:r>
            <a:r>
              <a:rPr lang="cs-CZ" sz="2800" dirty="0" smtClean="0">
                <a:latin typeface="Book Antiqua" pitchFamily="18" charset="0"/>
              </a:rPr>
              <a:t>.</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Truman souhlasil s použitím </a:t>
            </a:r>
          </a:p>
          <a:p>
            <a:pPr eaLnBrk="1">
              <a:spcAft>
                <a:spcPts val="0"/>
              </a:spcAft>
              <a:buNone/>
            </a:pPr>
            <a:r>
              <a:rPr lang="cs-CZ" sz="2800" dirty="0" smtClean="0">
                <a:latin typeface="Book Antiqua" pitchFamily="18" charset="0"/>
              </a:rPr>
              <a:t>	atomové bomby.</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1266" name="Picture 2"/>
          <p:cNvPicPr>
            <a:picLocks noChangeAspect="1" noChangeArrowheads="1"/>
          </p:cNvPicPr>
          <p:nvPr/>
        </p:nvPicPr>
        <p:blipFill>
          <a:blip r:embed="rId4"/>
          <a:srcRect/>
          <a:stretch>
            <a:fillRect/>
          </a:stretch>
        </p:blipFill>
        <p:spPr bwMode="auto">
          <a:xfrm>
            <a:off x="6494790" y="2187245"/>
            <a:ext cx="3242169" cy="4036942"/>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5. fáze války – atomové bomby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solidFill>
                  <a:srgbClr val="F02010"/>
                </a:solidFill>
                <a:latin typeface="Book Antiqua" pitchFamily="18" charset="0"/>
              </a:rPr>
              <a:t>6. srpna 1945 </a:t>
            </a:r>
            <a:r>
              <a:rPr lang="cs-CZ" sz="2800" dirty="0" smtClean="0">
                <a:latin typeface="Book Antiqua" pitchFamily="18" charset="0"/>
              </a:rPr>
              <a:t>byla svržena </a:t>
            </a:r>
          </a:p>
          <a:p>
            <a:pPr eaLnBrk="1">
              <a:spcAft>
                <a:spcPts val="0"/>
              </a:spcAft>
              <a:buNone/>
            </a:pPr>
            <a:r>
              <a:rPr lang="cs-CZ" sz="2800" dirty="0" smtClean="0">
                <a:solidFill>
                  <a:srgbClr val="F02010"/>
                </a:solidFill>
                <a:latin typeface="Book Antiqua" pitchFamily="18" charset="0"/>
              </a:rPr>
              <a:t>	atomová bomba na Hirošimu</a:t>
            </a:r>
            <a:r>
              <a:rPr lang="cs-CZ" sz="2800" dirty="0" smtClean="0">
                <a:solidFill>
                  <a:schemeClr val="tx1"/>
                </a:solidFill>
                <a:latin typeface="Book Antiqua" pitchFamily="18" charset="0"/>
              </a:rPr>
              <a:t>.</a:t>
            </a:r>
          </a:p>
          <a:p>
            <a:pPr eaLnBrk="1">
              <a:spcAft>
                <a:spcPts val="0"/>
              </a:spcAft>
              <a:buNone/>
            </a:pPr>
            <a:endParaRPr lang="cs-CZ" sz="1400" dirty="0" smtClean="0">
              <a:solidFill>
                <a:schemeClr val="tx1"/>
              </a:solidFill>
              <a:latin typeface="Book Antiqua" pitchFamily="18" charset="0"/>
            </a:endParaRPr>
          </a:p>
          <a:p>
            <a:pPr eaLnBrk="1">
              <a:spcAft>
                <a:spcPts val="0"/>
              </a:spcAft>
            </a:pPr>
            <a:r>
              <a:rPr lang="cs-CZ" sz="2800" dirty="0" smtClean="0">
                <a:latin typeface="Book Antiqua" pitchFamily="18" charset="0"/>
              </a:rPr>
              <a:t>Zemřelo 78 000 lidí, tisíce byly </a:t>
            </a:r>
          </a:p>
          <a:p>
            <a:pPr eaLnBrk="1">
              <a:spcAft>
                <a:spcPts val="0"/>
              </a:spcAft>
              <a:buNone/>
            </a:pPr>
            <a:r>
              <a:rPr lang="cs-CZ" sz="2800" dirty="0" smtClean="0">
                <a:latin typeface="Book Antiqua" pitchFamily="18" charset="0"/>
              </a:rPr>
              <a:t>	zraněny.</a:t>
            </a:r>
          </a:p>
          <a:p>
            <a:pPr eaLnBrk="1">
              <a:spcAft>
                <a:spcPts val="0"/>
              </a:spcAft>
              <a:buNone/>
            </a:pPr>
            <a:endParaRPr lang="cs-CZ" sz="1400" dirty="0" smtClean="0">
              <a:latin typeface="Book Antiqua" pitchFamily="18" charset="0"/>
            </a:endParaRPr>
          </a:p>
          <a:p>
            <a:pPr eaLnBrk="1">
              <a:spcAft>
                <a:spcPts val="0"/>
              </a:spcAft>
            </a:pPr>
            <a:r>
              <a:rPr lang="cs-CZ" sz="2800" dirty="0" smtClean="0">
                <a:solidFill>
                  <a:srgbClr val="F02010"/>
                </a:solidFill>
                <a:latin typeface="Book Antiqua" pitchFamily="18" charset="0"/>
              </a:rPr>
              <a:t>9. srpna</a:t>
            </a:r>
            <a:r>
              <a:rPr lang="cs-CZ" sz="2800" dirty="0" smtClean="0">
                <a:latin typeface="Book Antiqua" pitchFamily="18" charset="0"/>
              </a:rPr>
              <a:t> byla shozena další </a:t>
            </a:r>
          </a:p>
          <a:p>
            <a:pPr eaLnBrk="1">
              <a:spcAft>
                <a:spcPts val="0"/>
              </a:spcAft>
              <a:buNone/>
            </a:pPr>
            <a:r>
              <a:rPr lang="cs-CZ" sz="2800" dirty="0" smtClean="0">
                <a:solidFill>
                  <a:srgbClr val="F02010"/>
                </a:solidFill>
                <a:latin typeface="Book Antiqua" pitchFamily="18" charset="0"/>
              </a:rPr>
              <a:t>	bomba na Nagasaki</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9218" name="Picture 2"/>
          <p:cNvPicPr>
            <a:picLocks noChangeAspect="1" noChangeArrowheads="1"/>
          </p:cNvPicPr>
          <p:nvPr/>
        </p:nvPicPr>
        <p:blipFill>
          <a:blip r:embed="rId4"/>
          <a:srcRect/>
          <a:stretch>
            <a:fillRect/>
          </a:stretch>
        </p:blipFill>
        <p:spPr bwMode="auto">
          <a:xfrm>
            <a:off x="5969006" y="1779573"/>
            <a:ext cx="3645940" cy="4357697"/>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5. fáze války – konec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08135"/>
            <a:ext cx="9069387" cy="4411678"/>
          </a:xfrm>
        </p:spPr>
        <p:txBody>
          <a:bodyPr/>
          <a:lstStyle/>
          <a:p>
            <a:pPr eaLnBrk="1">
              <a:spcAft>
                <a:spcPts val="0"/>
              </a:spcAft>
            </a:pPr>
            <a:r>
              <a:rPr lang="cs-CZ" sz="2800" dirty="0" smtClean="0">
                <a:solidFill>
                  <a:schemeClr val="tx1"/>
                </a:solidFill>
                <a:latin typeface="Book Antiqua" pitchFamily="18" charset="0"/>
              </a:rPr>
              <a:t>8. srpna 1945 </a:t>
            </a:r>
            <a:r>
              <a:rPr lang="cs-CZ" sz="2800" dirty="0" smtClean="0">
                <a:latin typeface="Book Antiqua" pitchFamily="18" charset="0"/>
              </a:rPr>
              <a:t>vyhlásil SSSR válku </a:t>
            </a:r>
          </a:p>
          <a:p>
            <a:pPr eaLnBrk="1">
              <a:spcAft>
                <a:spcPts val="0"/>
              </a:spcAft>
              <a:buNone/>
            </a:pPr>
            <a:r>
              <a:rPr lang="cs-CZ" sz="2800" dirty="0" smtClean="0">
                <a:latin typeface="Book Antiqua" pitchFamily="18" charset="0"/>
              </a:rPr>
              <a:t>	Japonsku.</a:t>
            </a:r>
          </a:p>
          <a:p>
            <a:pPr eaLnBrk="1">
              <a:spcAft>
                <a:spcPts val="0"/>
              </a:spcAft>
              <a:buNone/>
            </a:pPr>
            <a:endParaRPr lang="cs-CZ" sz="1400" dirty="0" smtClean="0">
              <a:latin typeface="Book Antiqua" pitchFamily="18" charset="0"/>
            </a:endParaRPr>
          </a:p>
          <a:p>
            <a:pPr eaLnBrk="1">
              <a:spcAft>
                <a:spcPts val="0"/>
              </a:spcAft>
            </a:pPr>
            <a:r>
              <a:rPr lang="cs-CZ" sz="2800" dirty="0" smtClean="0">
                <a:solidFill>
                  <a:srgbClr val="F02010"/>
                </a:solidFill>
                <a:latin typeface="Book Antiqua" pitchFamily="18" charset="0"/>
              </a:rPr>
              <a:t>2. září 1945 </a:t>
            </a:r>
            <a:r>
              <a:rPr lang="cs-CZ" sz="2800" dirty="0" smtClean="0">
                <a:latin typeface="Book Antiqua" pitchFamily="18" charset="0"/>
              </a:rPr>
              <a:t>byla podepsána </a:t>
            </a:r>
          </a:p>
          <a:p>
            <a:pPr eaLnBrk="1">
              <a:spcAft>
                <a:spcPts val="0"/>
              </a:spcAft>
              <a:buNone/>
            </a:pPr>
            <a:r>
              <a:rPr lang="cs-CZ" sz="2800" dirty="0" smtClean="0">
                <a:solidFill>
                  <a:srgbClr val="F02010"/>
                </a:solidFill>
                <a:latin typeface="Book Antiqua" pitchFamily="18" charset="0"/>
              </a:rPr>
              <a:t>	japonská kapitulace</a:t>
            </a:r>
            <a:r>
              <a:rPr lang="cs-CZ" sz="2800" dirty="0" smtClean="0">
                <a:latin typeface="Book Antiqua" pitchFamily="18" charset="0"/>
              </a:rPr>
              <a:t>.</a:t>
            </a:r>
          </a:p>
          <a:p>
            <a:pPr eaLnBrk="1">
              <a:buNone/>
            </a:pPr>
            <a:endParaRPr lang="cs-CZ" sz="2800" dirty="0" smtClean="0">
              <a:latin typeface="Book Antiqua" pitchFamily="18" charset="0"/>
            </a:endParaRPr>
          </a:p>
          <a:p>
            <a:pPr eaLnBrk="1">
              <a:buNone/>
            </a:pPr>
            <a:endParaRPr lang="cs-CZ" sz="2800" dirty="0" smtClean="0">
              <a:latin typeface="Book Antiqua" pitchFamily="18" charset="0"/>
            </a:endParaRPr>
          </a:p>
          <a:p>
            <a:pPr eaLnBrk="1">
              <a:buNone/>
            </a:pPr>
            <a:endParaRPr lang="cs-CZ" sz="2000" dirty="0" smtClean="0">
              <a:latin typeface="Book Antiqua" pitchFamily="18" charset="0"/>
            </a:endParaRPr>
          </a:p>
          <a:p>
            <a:r>
              <a:rPr lang="cs-CZ" sz="2800" b="1" u="sng" dirty="0" smtClean="0">
                <a:solidFill>
                  <a:srgbClr val="F02010"/>
                </a:solidFill>
                <a:latin typeface="Book Antiqua" pitchFamily="18" charset="0"/>
              </a:rPr>
              <a:t>2. světová válka skončila.</a:t>
            </a:r>
            <a:r>
              <a:rPr lang="cs-CZ" sz="2800" dirty="0" smtClean="0"/>
              <a:t> </a:t>
            </a:r>
          </a:p>
          <a:p>
            <a:pPr>
              <a:buNone/>
            </a:pPr>
            <a:r>
              <a:rPr lang="cs-CZ" sz="2800" dirty="0" smtClean="0">
                <a:latin typeface="Book Antiqua" pitchFamily="18" charset="0"/>
              </a:rPr>
              <a:t>										 </a:t>
            </a:r>
            <a:r>
              <a:rPr lang="cs-CZ" sz="1200" dirty="0" smtClean="0">
                <a:latin typeface="Book Antiqua" pitchFamily="18" charset="0"/>
              </a:rPr>
              <a:t>Americký námořník líbá zdravotní sestru na </a:t>
            </a:r>
            <a:r>
              <a:rPr lang="cs-CZ" sz="1200" dirty="0" err="1" smtClean="0">
                <a:latin typeface="Book Antiqua" pitchFamily="18" charset="0"/>
              </a:rPr>
              <a:t>Times</a:t>
            </a:r>
            <a:r>
              <a:rPr lang="cs-CZ" sz="1200" dirty="0" smtClean="0">
                <a:latin typeface="Book Antiqua" pitchFamily="18" charset="0"/>
              </a:rPr>
              <a:t> Square v New Yorku 									  poté, co prezident Truman oznámil kapitulaci Japonska.</a:t>
            </a:r>
          </a:p>
          <a:p>
            <a:pPr eaLnBrk="1"/>
            <a:endParaRPr lang="cs-CZ" sz="2800" b="1" u="sng" dirty="0" smtClean="0">
              <a:solidFill>
                <a:srgbClr val="F02010"/>
              </a:solidFill>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2290" name="Picture 2"/>
          <p:cNvPicPr>
            <a:picLocks noChangeAspect="1" noChangeArrowheads="1"/>
          </p:cNvPicPr>
          <p:nvPr/>
        </p:nvPicPr>
        <p:blipFill>
          <a:blip r:embed="rId4"/>
          <a:srcRect/>
          <a:stretch>
            <a:fillRect/>
          </a:stretch>
        </p:blipFill>
        <p:spPr bwMode="auto">
          <a:xfrm>
            <a:off x="6111882" y="3366449"/>
            <a:ext cx="2181002" cy="2432291"/>
          </a:xfrm>
          <a:prstGeom prst="rect">
            <a:avLst/>
          </a:prstGeom>
          <a:noFill/>
          <a:ln w="9525">
            <a:noFill/>
            <a:miter lim="800000"/>
            <a:headEnd/>
            <a:tailEnd/>
          </a:ln>
          <a:effectLst/>
        </p:spPr>
      </p:pic>
      <p:pic>
        <p:nvPicPr>
          <p:cNvPr id="12291" name="Picture 3"/>
          <p:cNvPicPr>
            <a:picLocks noChangeAspect="1" noChangeArrowheads="1"/>
          </p:cNvPicPr>
          <p:nvPr/>
        </p:nvPicPr>
        <p:blipFill>
          <a:blip r:embed="rId5"/>
          <a:srcRect/>
          <a:stretch>
            <a:fillRect/>
          </a:stretch>
        </p:blipFill>
        <p:spPr bwMode="auto">
          <a:xfrm>
            <a:off x="6964376" y="1493821"/>
            <a:ext cx="2143140" cy="180023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Výsledky 2. světové války</a:t>
            </a: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latin typeface="Book Antiqua" pitchFamily="18" charset="0"/>
              </a:rPr>
              <a:t>Zemřelo 58 milionů lidí.</a:t>
            </a:r>
          </a:p>
          <a:p>
            <a:pPr eaLnBrk="1"/>
            <a:r>
              <a:rPr lang="cs-CZ" sz="2800" dirty="0" smtClean="0">
                <a:latin typeface="Book Antiqua" pitchFamily="18" charset="0"/>
              </a:rPr>
              <a:t>Materiální škody byly 4 biliony dolarů.</a:t>
            </a:r>
          </a:p>
          <a:p>
            <a:pPr eaLnBrk="1">
              <a:spcAft>
                <a:spcPts val="0"/>
              </a:spcAft>
            </a:pPr>
            <a:r>
              <a:rPr lang="cs-CZ" sz="2800" dirty="0" smtClean="0">
                <a:latin typeface="Book Antiqua" pitchFamily="18" charset="0"/>
              </a:rPr>
              <a:t>Kvůli německé genocidě zemřelo </a:t>
            </a:r>
          </a:p>
          <a:p>
            <a:pPr eaLnBrk="1">
              <a:spcAft>
                <a:spcPts val="0"/>
              </a:spcAft>
              <a:buNone/>
            </a:pPr>
            <a:r>
              <a:rPr lang="cs-CZ" sz="2800" dirty="0" smtClean="0">
                <a:latin typeface="Book Antiqua" pitchFamily="18" charset="0"/>
              </a:rPr>
              <a:t>	6,5 milionů lidí.</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Vznikly dvě supervelmoci – USA </a:t>
            </a:r>
          </a:p>
          <a:p>
            <a:pPr eaLnBrk="1">
              <a:spcAft>
                <a:spcPts val="0"/>
              </a:spcAft>
              <a:buNone/>
            </a:pPr>
            <a:r>
              <a:rPr lang="cs-CZ" sz="2800" dirty="0" smtClean="0">
                <a:latin typeface="Book Antiqua" pitchFamily="18" charset="0"/>
              </a:rPr>
              <a:t>	a SSSR.</a:t>
            </a:r>
          </a:p>
          <a:p>
            <a:pPr eaLnBrk="1">
              <a:spcAft>
                <a:spcPts val="0"/>
              </a:spcAft>
              <a:buNone/>
            </a:pPr>
            <a:endParaRPr lang="cs-CZ" sz="1400" dirty="0" smtClean="0">
              <a:latin typeface="Book Antiqua" pitchFamily="18" charset="0"/>
            </a:endParaRPr>
          </a:p>
          <a:p>
            <a:pPr eaLnBrk="1"/>
            <a:r>
              <a:rPr lang="cs-CZ" sz="2800" dirty="0" smtClean="0">
                <a:latin typeface="Book Antiqua" pitchFamily="18" charset="0"/>
              </a:rPr>
              <a:t>Lidé se přiklonili k levicové ideologii a komunistické straně.</a:t>
            </a:r>
          </a:p>
          <a:p>
            <a:pPr eaLnBrk="1"/>
            <a:r>
              <a:rPr lang="cs-CZ" sz="2800" dirty="0" smtClean="0">
                <a:latin typeface="Book Antiqua" pitchFamily="18" charset="0"/>
              </a:rPr>
              <a:t>Začal se rozpadat koloniální systém.</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3314" name="Picture 2"/>
          <p:cNvPicPr>
            <a:picLocks noChangeAspect="1" noChangeArrowheads="1"/>
          </p:cNvPicPr>
          <p:nvPr/>
        </p:nvPicPr>
        <p:blipFill>
          <a:blip r:embed="rId4" cstate="print"/>
          <a:srcRect/>
          <a:stretch>
            <a:fillRect/>
          </a:stretch>
        </p:blipFill>
        <p:spPr bwMode="auto">
          <a:xfrm>
            <a:off x="6450024" y="2697790"/>
            <a:ext cx="2914164" cy="213826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Výsledky 2. světové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r>
              <a:rPr lang="cs-CZ" sz="2800" dirty="0" smtClean="0">
                <a:solidFill>
                  <a:srgbClr val="F02010"/>
                </a:solidFill>
                <a:latin typeface="Book Antiqua" pitchFamily="18" charset="0"/>
              </a:rPr>
              <a:t>Konference v Postupimi </a:t>
            </a:r>
            <a:r>
              <a:rPr lang="cs-CZ" sz="2800" dirty="0" smtClean="0">
                <a:latin typeface="Book Antiqua" pitchFamily="18" charset="0"/>
              </a:rPr>
              <a:t>– od 17. července do 2. srpna </a:t>
            </a:r>
            <a:r>
              <a:rPr lang="cs-CZ" sz="2800" dirty="0" smtClean="0">
                <a:solidFill>
                  <a:srgbClr val="F02010"/>
                </a:solidFill>
                <a:latin typeface="Book Antiqua" pitchFamily="18" charset="0"/>
              </a:rPr>
              <a:t>1945</a:t>
            </a:r>
          </a:p>
          <a:p>
            <a:pPr eaLnBrk="1">
              <a:buNone/>
            </a:pPr>
            <a:endParaRPr lang="cs-CZ" sz="2800" dirty="0" smtClean="0">
              <a:solidFill>
                <a:srgbClr val="F02010"/>
              </a:solidFill>
              <a:latin typeface="Book Antiqua" pitchFamily="18" charset="0"/>
            </a:endParaRPr>
          </a:p>
          <a:p>
            <a:pPr eaLnBrk="1">
              <a:spcAft>
                <a:spcPts val="0"/>
              </a:spcAft>
            </a:pPr>
            <a:r>
              <a:rPr lang="cs-CZ" sz="2800" dirty="0" smtClean="0">
                <a:latin typeface="Book Antiqua" pitchFamily="18" charset="0"/>
              </a:rPr>
              <a:t>Jednal Truman, Stalin </a:t>
            </a:r>
          </a:p>
          <a:p>
            <a:pPr eaLnBrk="1">
              <a:spcAft>
                <a:spcPts val="0"/>
              </a:spcAft>
              <a:buNone/>
            </a:pPr>
            <a:r>
              <a:rPr lang="cs-CZ" sz="2800" dirty="0" smtClean="0">
                <a:latin typeface="Book Antiqua" pitchFamily="18" charset="0"/>
              </a:rPr>
              <a:t>	a </a:t>
            </a:r>
            <a:r>
              <a:rPr lang="cs-CZ" sz="2800" dirty="0" err="1" smtClean="0">
                <a:latin typeface="Book Antiqua" pitchFamily="18" charset="0"/>
              </a:rPr>
              <a:t>Churchill</a:t>
            </a:r>
            <a:r>
              <a:rPr lang="cs-CZ" sz="2800" dirty="0" smtClean="0">
                <a:latin typeface="Book Antiqua" pitchFamily="18" charset="0"/>
              </a:rPr>
              <a:t>, toho po </a:t>
            </a:r>
          </a:p>
          <a:p>
            <a:pPr eaLnBrk="1">
              <a:spcAft>
                <a:spcPts val="0"/>
              </a:spcAft>
              <a:buNone/>
            </a:pPr>
            <a:r>
              <a:rPr lang="cs-CZ" sz="2800" dirty="0" smtClean="0">
                <a:latin typeface="Book Antiqua" pitchFamily="18" charset="0"/>
              </a:rPr>
              <a:t>	volbách vystřídal </a:t>
            </a:r>
          </a:p>
          <a:p>
            <a:pPr eaLnBrk="1">
              <a:spcAft>
                <a:spcPts val="0"/>
              </a:spcAft>
              <a:buNone/>
            </a:pPr>
            <a:r>
              <a:rPr lang="cs-CZ" sz="2800" dirty="0" smtClean="0">
                <a:latin typeface="Book Antiqua" pitchFamily="18" charset="0"/>
              </a:rPr>
              <a:t>	</a:t>
            </a:r>
            <a:r>
              <a:rPr lang="cs-CZ" sz="2800" dirty="0" err="1" smtClean="0">
                <a:latin typeface="Book Antiqua" pitchFamily="18" charset="0"/>
              </a:rPr>
              <a:t>Clement</a:t>
            </a:r>
            <a:r>
              <a:rPr lang="cs-CZ" sz="2800" dirty="0" smtClean="0">
                <a:latin typeface="Book Antiqua" pitchFamily="18" charset="0"/>
              </a:rPr>
              <a:t> </a:t>
            </a:r>
            <a:r>
              <a:rPr lang="cs-CZ" sz="2800" dirty="0" err="1" smtClean="0">
                <a:latin typeface="Book Antiqua" pitchFamily="18" charset="0"/>
              </a:rPr>
              <a:t>Attlee</a:t>
            </a:r>
            <a:r>
              <a:rPr lang="cs-CZ" sz="2800" dirty="0" smtClean="0">
                <a:latin typeface="Book Antiqua" pitchFamily="18" charset="0"/>
              </a:rPr>
              <a:t>.</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8195" name="Picture 3"/>
          <p:cNvPicPr>
            <a:picLocks noChangeAspect="1" noChangeArrowheads="1"/>
          </p:cNvPicPr>
          <p:nvPr/>
        </p:nvPicPr>
        <p:blipFill>
          <a:blip r:embed="rId4"/>
          <a:srcRect/>
          <a:stretch>
            <a:fillRect/>
          </a:stretch>
        </p:blipFill>
        <p:spPr bwMode="auto">
          <a:xfrm>
            <a:off x="4754560" y="2340117"/>
            <a:ext cx="4714908" cy="3720954"/>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Výsledky 2. světové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solidFill>
                  <a:srgbClr val="F02010"/>
                </a:solidFill>
                <a:latin typeface="Book Antiqua" pitchFamily="18" charset="0"/>
              </a:rPr>
              <a:t>Dohoda</a:t>
            </a:r>
            <a:r>
              <a:rPr lang="cs-CZ" sz="2800" dirty="0" smtClean="0">
                <a:latin typeface="Book Antiqua" pitchFamily="18" charset="0"/>
              </a:rPr>
              <a:t> – rozdělení Německa do </a:t>
            </a:r>
            <a:r>
              <a:rPr lang="cs-CZ" sz="2800" dirty="0" smtClean="0">
                <a:solidFill>
                  <a:srgbClr val="F02010"/>
                </a:solidFill>
                <a:latin typeface="Book Antiqua" pitchFamily="18" charset="0"/>
              </a:rPr>
              <a:t>4</a:t>
            </a:r>
          </a:p>
          <a:p>
            <a:pPr>
              <a:spcAft>
                <a:spcPts val="0"/>
              </a:spcAft>
              <a:buNone/>
            </a:pPr>
            <a:r>
              <a:rPr lang="cs-CZ" sz="2800" dirty="0" smtClean="0">
                <a:solidFill>
                  <a:srgbClr val="F02010"/>
                </a:solidFill>
                <a:latin typeface="Book Antiqua" pitchFamily="18" charset="0"/>
              </a:rPr>
              <a:t>	okupačních zón </a:t>
            </a:r>
            <a:r>
              <a:rPr lang="cs-CZ" sz="2800" dirty="0" smtClean="0">
                <a:latin typeface="Book Antiqua" pitchFamily="18" charset="0"/>
              </a:rPr>
              <a:t>(americké, britské,</a:t>
            </a:r>
          </a:p>
          <a:p>
            <a:pPr>
              <a:spcAft>
                <a:spcPts val="0"/>
              </a:spcAft>
              <a:buNone/>
            </a:pPr>
            <a:r>
              <a:rPr lang="cs-CZ" sz="2800" dirty="0" smtClean="0">
                <a:latin typeface="Book Antiqua" pitchFamily="18" charset="0"/>
              </a:rPr>
              <a:t> 	sovětské a francouzské),</a:t>
            </a:r>
          </a:p>
          <a:p>
            <a:pPr>
              <a:spcAft>
                <a:spcPts val="0"/>
              </a:spcAft>
              <a:buNone/>
            </a:pPr>
            <a:endParaRPr lang="cs-CZ" sz="2800" dirty="0" smtClean="0">
              <a:latin typeface="Book Antiqua" pitchFamily="18" charset="0"/>
            </a:endParaRPr>
          </a:p>
          <a:p>
            <a:pPr>
              <a:spcAft>
                <a:spcPts val="0"/>
              </a:spcAft>
              <a:buNone/>
            </a:pPr>
            <a:r>
              <a:rPr lang="cs-CZ" sz="2800" dirty="0" smtClean="0">
                <a:latin typeface="Book Antiqua" pitchFamily="18" charset="0"/>
              </a:rPr>
              <a:t>				     - </a:t>
            </a:r>
            <a:r>
              <a:rPr lang="cs-CZ" sz="2800" dirty="0" smtClean="0">
                <a:solidFill>
                  <a:srgbClr val="F02010"/>
                </a:solidFill>
                <a:latin typeface="Book Antiqua" pitchFamily="18" charset="0"/>
              </a:rPr>
              <a:t>program čtyř „D“ </a:t>
            </a:r>
            <a:r>
              <a:rPr lang="cs-CZ" sz="2800" dirty="0" smtClean="0">
                <a:latin typeface="Book Antiqua" pitchFamily="18" charset="0"/>
              </a:rPr>
              <a:t>– </a:t>
            </a:r>
          </a:p>
          <a:p>
            <a:pPr>
              <a:spcAft>
                <a:spcPts val="0"/>
              </a:spcAft>
              <a:buNone/>
            </a:pPr>
            <a:r>
              <a:rPr lang="cs-CZ" sz="2800" dirty="0" smtClean="0">
                <a:latin typeface="Book Antiqua" pitchFamily="18" charset="0"/>
              </a:rPr>
              <a:t>	- demilitarizace, denacifikace, </a:t>
            </a:r>
          </a:p>
          <a:p>
            <a:pPr>
              <a:spcAft>
                <a:spcPts val="0"/>
              </a:spcAft>
              <a:buNone/>
            </a:pPr>
            <a:r>
              <a:rPr lang="cs-CZ" sz="2800" dirty="0" smtClean="0">
                <a:latin typeface="Book Antiqua" pitchFamily="18" charset="0"/>
              </a:rPr>
              <a:t>	demokratizace, demonopolizace,</a:t>
            </a:r>
          </a:p>
          <a:p>
            <a:pPr>
              <a:spcAft>
                <a:spcPts val="0"/>
              </a:spcAft>
              <a:buNone/>
            </a:pPr>
            <a:endParaRPr lang="cs-CZ" sz="2800" dirty="0" smtClean="0">
              <a:latin typeface="Book Antiqua" pitchFamily="18" charset="0"/>
            </a:endParaRPr>
          </a:p>
          <a:p>
            <a:pPr>
              <a:spcAft>
                <a:spcPts val="0"/>
              </a:spcAft>
              <a:buNone/>
            </a:pPr>
            <a:r>
              <a:rPr lang="cs-CZ" sz="2800" dirty="0" smtClean="0">
                <a:latin typeface="Book Antiqua" pitchFamily="18" charset="0"/>
              </a:rPr>
              <a:t>				     - splácení </a:t>
            </a:r>
            <a:r>
              <a:rPr lang="cs-CZ" sz="2800" dirty="0" smtClean="0">
                <a:solidFill>
                  <a:srgbClr val="F02010"/>
                </a:solidFill>
                <a:latin typeface="Book Antiqua" pitchFamily="18" charset="0"/>
              </a:rPr>
              <a:t>reparací</a:t>
            </a:r>
            <a:r>
              <a:rPr lang="cs-CZ" sz="2800" dirty="0" smtClean="0">
                <a:latin typeface="Book Antiqua" pitchFamily="18" charset="0"/>
              </a:rPr>
              <a:t>,</a:t>
            </a:r>
          </a:p>
          <a:p>
            <a:pPr>
              <a:buNone/>
            </a:pPr>
            <a:r>
              <a:rPr lang="cs-CZ" sz="2800" dirty="0" smtClean="0">
                <a:latin typeface="Book Antiqua" pitchFamily="18" charset="0"/>
              </a:rPr>
              <a:t>				</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7170" name="Picture 2"/>
          <p:cNvPicPr>
            <a:picLocks noChangeAspect="1" noChangeArrowheads="1"/>
          </p:cNvPicPr>
          <p:nvPr/>
        </p:nvPicPr>
        <p:blipFill>
          <a:blip r:embed="rId4"/>
          <a:srcRect/>
          <a:stretch>
            <a:fillRect/>
          </a:stretch>
        </p:blipFill>
        <p:spPr bwMode="auto">
          <a:xfrm>
            <a:off x="6473834" y="1636697"/>
            <a:ext cx="3373554" cy="4366783"/>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Výsledky 2. světové války</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buNone/>
            </a:pPr>
            <a:r>
              <a:rPr lang="cs-CZ" sz="2800" dirty="0" smtClean="0">
                <a:latin typeface="Book Antiqua" pitchFamily="18" charset="0"/>
              </a:rPr>
              <a:t>			          - </a:t>
            </a:r>
            <a:r>
              <a:rPr lang="cs-CZ" sz="2800" dirty="0" smtClean="0">
                <a:solidFill>
                  <a:srgbClr val="F02010"/>
                </a:solidFill>
                <a:latin typeface="Book Antiqua" pitchFamily="18" charset="0"/>
              </a:rPr>
              <a:t>odsun Němců </a:t>
            </a:r>
            <a:r>
              <a:rPr lang="cs-CZ" sz="2800" dirty="0" smtClean="0">
                <a:latin typeface="Book Antiqua" pitchFamily="18" charset="0"/>
              </a:rPr>
              <a:t>z Polska,</a:t>
            </a:r>
          </a:p>
          <a:p>
            <a:pPr>
              <a:spcAft>
                <a:spcPts val="0"/>
              </a:spcAft>
              <a:buNone/>
            </a:pPr>
            <a:r>
              <a:rPr lang="cs-CZ" sz="2800" dirty="0" smtClean="0">
                <a:latin typeface="Book Antiqua" pitchFamily="18" charset="0"/>
              </a:rPr>
              <a:t> 	Československa a Maďarska,</a:t>
            </a:r>
          </a:p>
          <a:p>
            <a:pPr>
              <a:spcAft>
                <a:spcPts val="0"/>
              </a:spcAft>
              <a:buNone/>
            </a:pPr>
            <a:endParaRPr lang="cs-CZ" sz="2800" dirty="0" smtClean="0">
              <a:latin typeface="Book Antiqua" pitchFamily="18" charset="0"/>
            </a:endParaRPr>
          </a:p>
          <a:p>
            <a:pPr>
              <a:spcAft>
                <a:spcPts val="0"/>
              </a:spcAft>
              <a:buNone/>
            </a:pPr>
            <a:endParaRPr lang="cs-CZ" sz="2800" dirty="0" smtClean="0">
              <a:latin typeface="Book Antiqua" pitchFamily="18" charset="0"/>
            </a:endParaRPr>
          </a:p>
          <a:p>
            <a:pPr>
              <a:spcAft>
                <a:spcPts val="0"/>
              </a:spcAft>
              <a:buNone/>
            </a:pPr>
            <a:endParaRPr lang="cs-CZ" sz="2800" dirty="0" smtClean="0">
              <a:latin typeface="Book Antiqua" pitchFamily="18" charset="0"/>
            </a:endParaRPr>
          </a:p>
          <a:p>
            <a:pPr>
              <a:spcAft>
                <a:spcPts val="0"/>
              </a:spcAft>
              <a:buNone/>
            </a:pPr>
            <a:endParaRPr lang="cs-CZ" sz="2800" dirty="0" smtClean="0">
              <a:latin typeface="Book Antiqua" pitchFamily="18" charset="0"/>
            </a:endParaRPr>
          </a:p>
          <a:p>
            <a:pPr>
              <a:spcAft>
                <a:spcPts val="0"/>
              </a:spcAft>
              <a:buNone/>
            </a:pPr>
            <a:r>
              <a:rPr lang="cs-CZ" sz="2800" dirty="0" smtClean="0">
                <a:latin typeface="Book Antiqua" pitchFamily="18" charset="0"/>
              </a:rPr>
              <a:t>				     - potrestání válečných </a:t>
            </a:r>
          </a:p>
          <a:p>
            <a:pPr>
              <a:spcAft>
                <a:spcPts val="0"/>
              </a:spcAft>
              <a:buNone/>
            </a:pPr>
            <a:r>
              <a:rPr lang="cs-CZ" sz="2800" dirty="0" smtClean="0">
                <a:latin typeface="Book Antiqua" pitchFamily="18" charset="0"/>
              </a:rPr>
              <a:t>	zločinců – </a:t>
            </a:r>
            <a:r>
              <a:rPr lang="cs-CZ" sz="2800" dirty="0" smtClean="0">
                <a:solidFill>
                  <a:srgbClr val="F02010"/>
                </a:solidFill>
                <a:latin typeface="Book Antiqua" pitchFamily="18" charset="0"/>
              </a:rPr>
              <a:t>vojenský tribunál </a:t>
            </a:r>
          </a:p>
          <a:p>
            <a:pPr>
              <a:spcAft>
                <a:spcPts val="0"/>
              </a:spcAft>
              <a:buNone/>
            </a:pPr>
            <a:r>
              <a:rPr lang="cs-CZ" sz="2800" dirty="0" smtClean="0">
                <a:solidFill>
                  <a:srgbClr val="F02010"/>
                </a:solidFill>
                <a:latin typeface="Book Antiqua" pitchFamily="18" charset="0"/>
              </a:rPr>
              <a:t>	v Norimberku </a:t>
            </a:r>
            <a:r>
              <a:rPr lang="cs-CZ" sz="2800" dirty="0" smtClean="0">
                <a:latin typeface="Book Antiqua" pitchFamily="18" charset="0"/>
              </a:rPr>
              <a:t>(popraveno 12 lidí).</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6146" name="Picture 2"/>
          <p:cNvPicPr>
            <a:picLocks noChangeAspect="1" noChangeArrowheads="1"/>
          </p:cNvPicPr>
          <p:nvPr/>
        </p:nvPicPr>
        <p:blipFill>
          <a:blip r:embed="rId4"/>
          <a:srcRect/>
          <a:stretch>
            <a:fillRect/>
          </a:stretch>
        </p:blipFill>
        <p:spPr bwMode="auto">
          <a:xfrm>
            <a:off x="6611948" y="1779573"/>
            <a:ext cx="3117203" cy="222100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6642428" y="4076066"/>
            <a:ext cx="2826750" cy="218198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Mírové smlouvy</a:t>
            </a: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solidFill>
                  <a:srgbClr val="F02010"/>
                </a:solidFill>
                <a:latin typeface="Book Antiqua" pitchFamily="18" charset="0"/>
              </a:rPr>
              <a:t>2. února 1947 v Paříži </a:t>
            </a:r>
            <a:r>
              <a:rPr lang="cs-CZ" sz="2800" dirty="0" smtClean="0">
                <a:latin typeface="Book Antiqua" pitchFamily="18" charset="0"/>
              </a:rPr>
              <a:t>– podepsány smlouvy                  s Bulharskem, Finskem,</a:t>
            </a:r>
          </a:p>
          <a:p>
            <a:pPr>
              <a:spcAft>
                <a:spcPts val="0"/>
              </a:spcAft>
              <a:buNone/>
            </a:pPr>
            <a:r>
              <a:rPr lang="cs-CZ" sz="2800" dirty="0" smtClean="0">
                <a:latin typeface="Book Antiqua" pitchFamily="18" charset="0"/>
              </a:rPr>
              <a:t>	Itálií, Maďarskem a </a:t>
            </a:r>
          </a:p>
          <a:p>
            <a:pPr>
              <a:spcAft>
                <a:spcPts val="0"/>
              </a:spcAft>
              <a:buNone/>
            </a:pPr>
            <a:r>
              <a:rPr lang="cs-CZ" sz="2800" dirty="0" smtClean="0">
                <a:latin typeface="Book Antiqua" pitchFamily="18" charset="0"/>
              </a:rPr>
              <a:t>	Rumunskem.</a:t>
            </a:r>
          </a:p>
          <a:p>
            <a:pPr>
              <a:spcAft>
                <a:spcPts val="0"/>
              </a:spcAft>
              <a:buNone/>
            </a:pPr>
            <a:endParaRPr lang="cs-CZ" sz="2800" dirty="0" smtClean="0">
              <a:latin typeface="Book Antiqua" pitchFamily="18" charset="0"/>
            </a:endParaRPr>
          </a:p>
          <a:p>
            <a:pPr>
              <a:spcAft>
                <a:spcPts val="0"/>
              </a:spcAft>
            </a:pPr>
            <a:r>
              <a:rPr lang="cs-CZ" sz="2800" dirty="0" smtClean="0">
                <a:latin typeface="Book Antiqua" pitchFamily="18" charset="0"/>
              </a:rPr>
              <a:t>Mírové smlouvy </a:t>
            </a:r>
          </a:p>
          <a:p>
            <a:pPr>
              <a:spcAft>
                <a:spcPts val="0"/>
              </a:spcAft>
              <a:buNone/>
            </a:pPr>
            <a:r>
              <a:rPr lang="cs-CZ" sz="2800" dirty="0" smtClean="0">
                <a:solidFill>
                  <a:schemeClr val="tx1"/>
                </a:solidFill>
                <a:latin typeface="Book Antiqua" pitchFamily="18" charset="0"/>
              </a:rPr>
              <a:t>	s</a:t>
            </a:r>
            <a:r>
              <a:rPr lang="cs-CZ" sz="2800" dirty="0" smtClean="0">
                <a:solidFill>
                  <a:srgbClr val="F02010"/>
                </a:solidFill>
                <a:latin typeface="Book Antiqua" pitchFamily="18" charset="0"/>
              </a:rPr>
              <a:t> Německem </a:t>
            </a:r>
            <a:r>
              <a:rPr lang="cs-CZ" sz="2800" dirty="0" smtClean="0">
                <a:solidFill>
                  <a:schemeClr val="tx1"/>
                </a:solidFill>
                <a:latin typeface="Book Antiqua" pitchFamily="18" charset="0"/>
              </a:rPr>
              <a:t>a </a:t>
            </a:r>
          </a:p>
          <a:p>
            <a:pPr>
              <a:spcAft>
                <a:spcPts val="0"/>
              </a:spcAft>
              <a:buNone/>
            </a:pPr>
            <a:r>
              <a:rPr lang="cs-CZ" sz="2800" dirty="0" smtClean="0">
                <a:solidFill>
                  <a:schemeClr val="tx1"/>
                </a:solidFill>
                <a:latin typeface="Book Antiqua" pitchFamily="18" charset="0"/>
              </a:rPr>
              <a:t>	</a:t>
            </a:r>
            <a:r>
              <a:rPr lang="cs-CZ" sz="2800" dirty="0" smtClean="0">
                <a:solidFill>
                  <a:srgbClr val="F02010"/>
                </a:solidFill>
                <a:latin typeface="Book Antiqua" pitchFamily="18" charset="0"/>
              </a:rPr>
              <a:t>Japonskem nebyly </a:t>
            </a:r>
          </a:p>
          <a:p>
            <a:pPr>
              <a:spcAft>
                <a:spcPts val="0"/>
              </a:spcAft>
              <a:buNone/>
            </a:pPr>
            <a:r>
              <a:rPr lang="cs-CZ" sz="2800" dirty="0" smtClean="0">
                <a:solidFill>
                  <a:srgbClr val="F02010"/>
                </a:solidFill>
                <a:latin typeface="Book Antiqua" pitchFamily="18" charset="0"/>
              </a:rPr>
              <a:t>	podepsány</a:t>
            </a:r>
            <a:r>
              <a:rPr lang="cs-CZ" sz="2800" dirty="0" smtClean="0">
                <a:latin typeface="Book Antiqua" pitchFamily="18" charset="0"/>
              </a:rPr>
              <a:t> kvůli </a:t>
            </a:r>
          </a:p>
          <a:p>
            <a:pPr>
              <a:spcAft>
                <a:spcPts val="0"/>
              </a:spcAft>
              <a:buNone/>
            </a:pPr>
            <a:r>
              <a:rPr lang="cs-CZ" sz="2800" dirty="0" smtClean="0">
                <a:latin typeface="Book Antiqua" pitchFamily="18" charset="0"/>
              </a:rPr>
              <a:t>	sporům USA se SSSR.</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14338" name="Picture 2"/>
          <p:cNvPicPr>
            <a:picLocks noChangeAspect="1" noChangeArrowheads="1"/>
          </p:cNvPicPr>
          <p:nvPr/>
        </p:nvPicPr>
        <p:blipFill>
          <a:blip r:embed="rId4"/>
          <a:srcRect/>
          <a:stretch>
            <a:fillRect/>
          </a:stretch>
        </p:blipFill>
        <p:spPr bwMode="auto">
          <a:xfrm>
            <a:off x="4703124" y="2290117"/>
            <a:ext cx="4943495" cy="3908319"/>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Zdroje informací</a:t>
            </a:r>
          </a:p>
        </p:txBody>
      </p:sp>
      <p:sp>
        <p:nvSpPr>
          <p:cNvPr id="2052" name="Rectangle 3"/>
          <p:cNvSpPr>
            <a:spLocks noGrp="1" noChangeArrowheads="1"/>
          </p:cNvSpPr>
          <p:nvPr>
            <p:ph type="body" idx="1"/>
          </p:nvPr>
        </p:nvSpPr>
        <p:spPr>
          <a:xfrm>
            <a:off x="503238" y="1708135"/>
            <a:ext cx="9069387" cy="4411678"/>
          </a:xfrm>
        </p:spPr>
        <p:txBody>
          <a:bodyPr/>
          <a:lstStyle/>
          <a:p>
            <a:pPr>
              <a:spcAft>
                <a:spcPts val="1200"/>
              </a:spcAft>
              <a:buClr>
                <a:srgbClr val="F02010"/>
              </a:buClr>
              <a:defRPr/>
            </a:pPr>
            <a:r>
              <a:rPr lang="cs-CZ" sz="1700" dirty="0" smtClean="0">
                <a:latin typeface="Book Antiqua" pitchFamily="18" charset="0"/>
              </a:rPr>
              <a:t>Kohoutková, H., </a:t>
            </a:r>
            <a:r>
              <a:rPr lang="cs-CZ" sz="1700" dirty="0" err="1" smtClean="0">
                <a:latin typeface="Book Antiqua" pitchFamily="18" charset="0"/>
              </a:rPr>
              <a:t>Komsová</a:t>
            </a:r>
            <a:r>
              <a:rPr lang="cs-CZ" sz="1700" dirty="0" smtClean="0">
                <a:latin typeface="Book Antiqua" pitchFamily="18" charset="0"/>
              </a:rPr>
              <a:t>, M.: </a:t>
            </a:r>
            <a:r>
              <a:rPr lang="cs-CZ" sz="1700" i="1" dirty="0" smtClean="0">
                <a:latin typeface="Book Antiqua" pitchFamily="18" charset="0"/>
              </a:rPr>
              <a:t>Dějepis na dlani</a:t>
            </a:r>
            <a:r>
              <a:rPr lang="cs-CZ" sz="1700" dirty="0" smtClean="0">
                <a:latin typeface="Book Antiqua" pitchFamily="18" charset="0"/>
              </a:rPr>
              <a:t>. 2. </a:t>
            </a:r>
            <a:r>
              <a:rPr lang="cs-CZ" sz="1700" dirty="0" err="1" smtClean="0">
                <a:latin typeface="Book Antiqua" pitchFamily="18" charset="0"/>
              </a:rPr>
              <a:t>vyd</a:t>
            </a:r>
            <a:r>
              <a:rPr lang="cs-CZ" sz="1700" dirty="0" smtClean="0">
                <a:latin typeface="Book Antiqua" pitchFamily="18" charset="0"/>
              </a:rPr>
              <a:t>. Olomouc: </a:t>
            </a:r>
            <a:r>
              <a:rPr lang="cs-CZ" sz="1700" dirty="0" err="1" smtClean="0">
                <a:latin typeface="Book Antiqua" pitchFamily="18" charset="0"/>
              </a:rPr>
              <a:t>Rubico</a:t>
            </a:r>
            <a:r>
              <a:rPr lang="cs-CZ" sz="1700" dirty="0" smtClean="0">
                <a:latin typeface="Book Antiqua" pitchFamily="18" charset="0"/>
              </a:rPr>
              <a:t>, 2007. s. 256.                   ISBN 80-7346-065-3</a:t>
            </a:r>
          </a:p>
          <a:p>
            <a:pPr>
              <a:spcAft>
                <a:spcPts val="1200"/>
              </a:spcAft>
              <a:buClr>
                <a:srgbClr val="F02010"/>
              </a:buClr>
              <a:defRPr/>
            </a:pPr>
            <a:r>
              <a:rPr lang="cs-CZ" sz="1700" dirty="0" err="1" smtClean="0">
                <a:latin typeface="Book Antiqua" pitchFamily="18" charset="0"/>
              </a:rPr>
              <a:t>Sochrová</a:t>
            </a:r>
            <a:r>
              <a:rPr lang="cs-CZ" sz="1700" dirty="0" smtClean="0">
                <a:latin typeface="Book Antiqua" pitchFamily="18" charset="0"/>
              </a:rPr>
              <a:t>, M.: </a:t>
            </a:r>
            <a:r>
              <a:rPr lang="cs-CZ" sz="1700" i="1" dirty="0" smtClean="0">
                <a:latin typeface="Book Antiqua" pitchFamily="18" charset="0"/>
              </a:rPr>
              <a:t>Dějepis II. v kostce</a:t>
            </a:r>
            <a:r>
              <a:rPr lang="cs-CZ" sz="1700" dirty="0" smtClean="0">
                <a:latin typeface="Book Antiqua" pitchFamily="18" charset="0"/>
              </a:rPr>
              <a:t>. 2. </a:t>
            </a:r>
            <a:r>
              <a:rPr lang="cs-CZ" sz="1700" dirty="0" err="1" smtClean="0">
                <a:latin typeface="Book Antiqua" pitchFamily="18" charset="0"/>
              </a:rPr>
              <a:t>vyd</a:t>
            </a:r>
            <a:r>
              <a:rPr lang="cs-CZ" sz="1700" dirty="0" smtClean="0">
                <a:latin typeface="Book Antiqua" pitchFamily="18" charset="0"/>
              </a:rPr>
              <a:t>. Havlíčkův Brod: Fragment, 2002. s. 160.                 ISBN 80-7200-339-9</a:t>
            </a:r>
          </a:p>
          <a:p>
            <a:pPr>
              <a:spcAft>
                <a:spcPts val="1200"/>
              </a:spcAft>
              <a:buClr>
                <a:srgbClr val="F02010"/>
              </a:buClr>
              <a:defRPr/>
            </a:pPr>
            <a:r>
              <a:rPr lang="cs-CZ" sz="1700" dirty="0" smtClean="0">
                <a:latin typeface="Book Antiqua" pitchFamily="18" charset="0"/>
              </a:rPr>
              <a:t>Bělina, P., Havel, P., Kučera, J., P., Láník, J., Míšková, A., Pilát, V.: </a:t>
            </a:r>
            <a:r>
              <a:rPr lang="cs-CZ" sz="1700" i="1" dirty="0" smtClean="0">
                <a:latin typeface="Book Antiqua" pitchFamily="18" charset="0"/>
              </a:rPr>
              <a:t>Dějiny evropské civilizace II.</a:t>
            </a:r>
            <a:r>
              <a:rPr lang="cs-CZ" sz="1700" dirty="0" smtClean="0">
                <a:latin typeface="Book Antiqua" pitchFamily="18" charset="0"/>
              </a:rPr>
              <a:t> 4. </a:t>
            </a:r>
            <a:r>
              <a:rPr lang="cs-CZ" sz="1700" dirty="0" err="1" smtClean="0">
                <a:latin typeface="Book Antiqua" pitchFamily="18" charset="0"/>
              </a:rPr>
              <a:t>vyd</a:t>
            </a:r>
            <a:r>
              <a:rPr lang="cs-CZ" sz="1700" dirty="0" smtClean="0">
                <a:latin typeface="Book Antiqua" pitchFamily="18" charset="0"/>
              </a:rPr>
              <a:t>. Praha: Paseka, 2002. s. 328. ISBN 80-7185-473-5</a:t>
            </a:r>
          </a:p>
          <a:p>
            <a:pPr>
              <a:spcAft>
                <a:spcPts val="1200"/>
              </a:spcAft>
              <a:buClr>
                <a:srgbClr val="F02010"/>
              </a:buClr>
              <a:buNone/>
              <a:defRPr/>
            </a:pPr>
            <a:endParaRPr lang="cs-CZ" sz="1700" dirty="0" smtClean="0">
              <a:latin typeface="Book Antiqua" pitchFamily="18" charset="0"/>
            </a:endParaRPr>
          </a:p>
          <a:p>
            <a:pPr>
              <a:spcAft>
                <a:spcPts val="1200"/>
              </a:spcAft>
              <a:buClr>
                <a:srgbClr val="F02010"/>
              </a:buClr>
              <a:defRPr/>
            </a:pPr>
            <a:r>
              <a:rPr lang="cs-CZ" sz="1700" dirty="0" smtClean="0">
                <a:latin typeface="Book Antiqua" pitchFamily="18" charset="0"/>
              </a:rPr>
              <a:t>Elektronické odkazy:</a:t>
            </a:r>
          </a:p>
          <a:p>
            <a:pPr>
              <a:spcAft>
                <a:spcPts val="1200"/>
              </a:spcAft>
              <a:buClr>
                <a:srgbClr val="F02010"/>
              </a:buClr>
              <a:defRPr/>
            </a:pPr>
            <a:r>
              <a:rPr lang="cs-CZ" sz="1700" dirty="0" err="1" smtClean="0">
                <a:latin typeface="Book Antiqua" pitchFamily="18" charset="0"/>
              </a:rPr>
              <a:t>Wikipedie</a:t>
            </a:r>
            <a:r>
              <a:rPr lang="cs-CZ" sz="1700" dirty="0" smtClean="0">
                <a:latin typeface="Book Antiqua" pitchFamily="18" charset="0"/>
              </a:rPr>
              <a:t>, otevřená encyklopedie – http://cs.wikipedia.org/</a:t>
            </a:r>
          </a:p>
          <a:p>
            <a:pPr>
              <a:spcAft>
                <a:spcPts val="1200"/>
              </a:spcAft>
              <a:buClr>
                <a:srgbClr val="F02010"/>
              </a:buClr>
              <a:defRPr/>
            </a:pPr>
            <a:r>
              <a:rPr lang="cs-CZ" sz="1700" dirty="0" smtClean="0">
                <a:latin typeface="Book Antiqua" pitchFamily="18" charset="0"/>
              </a:rPr>
              <a:t>	Historie lidstva - http://www.</a:t>
            </a:r>
            <a:r>
              <a:rPr lang="cs-CZ" sz="1700" dirty="0" err="1" smtClean="0">
                <a:latin typeface="Book Antiqua" pitchFamily="18" charset="0"/>
              </a:rPr>
              <a:t>ucebnice</a:t>
            </a:r>
            <a:r>
              <a:rPr lang="cs-CZ" sz="1700" dirty="0" smtClean="0">
                <a:latin typeface="Book Antiqua" pitchFamily="18" charset="0"/>
              </a:rPr>
              <a:t>-</a:t>
            </a:r>
            <a:r>
              <a:rPr lang="cs-CZ" sz="1700" dirty="0" err="1" smtClean="0">
                <a:latin typeface="Book Antiqua" pitchFamily="18" charset="0"/>
              </a:rPr>
              <a:t>dejepisu.ic.cz</a:t>
            </a:r>
            <a:endParaRPr lang="cs-CZ" sz="1700" dirty="0" smtClean="0">
              <a:latin typeface="Book Antiqua" pitchFamily="18" charset="0"/>
            </a:endParaRPr>
          </a:p>
          <a:p>
            <a:pPr>
              <a:spcAft>
                <a:spcPts val="1200"/>
              </a:spcAft>
              <a:buClr>
                <a:srgbClr val="F02010"/>
              </a:buClr>
              <a:defRPr/>
            </a:pPr>
            <a:r>
              <a:rPr lang="cs-CZ" sz="1700" dirty="0" smtClean="0">
                <a:latin typeface="Book Antiqua" pitchFamily="18" charset="0"/>
              </a:rPr>
              <a:t>Dějepis.</a:t>
            </a:r>
            <a:r>
              <a:rPr lang="cs-CZ" sz="1700" dirty="0" err="1" smtClean="0">
                <a:latin typeface="Book Antiqua" pitchFamily="18" charset="0"/>
              </a:rPr>
              <a:t>com</a:t>
            </a:r>
            <a:r>
              <a:rPr lang="cs-CZ" sz="1700" dirty="0" smtClean="0">
                <a:latin typeface="Book Antiqua" pitchFamily="18" charset="0"/>
              </a:rPr>
              <a:t> - http://www.</a:t>
            </a:r>
            <a:r>
              <a:rPr lang="cs-CZ" sz="1700" dirty="0" err="1" smtClean="0">
                <a:latin typeface="Book Antiqua" pitchFamily="18" charset="0"/>
              </a:rPr>
              <a:t>dejepis.com</a:t>
            </a:r>
            <a:endParaRPr lang="cs-CZ" sz="1700" dirty="0" smtClean="0">
              <a:latin typeface="Book Antiqua" pitchFamily="18" charset="0"/>
            </a:endParaRPr>
          </a:p>
          <a:p>
            <a:pPr>
              <a:spcAft>
                <a:spcPts val="1200"/>
              </a:spcAft>
              <a:buClr>
                <a:srgbClr val="F02010"/>
              </a:buClr>
              <a:defRPr/>
            </a:pPr>
            <a:r>
              <a:rPr lang="cs-CZ" sz="1700" dirty="0" smtClean="0">
                <a:latin typeface="Book Antiqua" pitchFamily="18" charset="0"/>
              </a:rPr>
              <a:t>Moderní dějiny - http://www.</a:t>
            </a:r>
            <a:r>
              <a:rPr lang="cs-CZ" sz="1700" dirty="0" err="1" smtClean="0">
                <a:latin typeface="Book Antiqua" pitchFamily="18" charset="0"/>
              </a:rPr>
              <a:t>moderni</a:t>
            </a:r>
            <a:r>
              <a:rPr lang="cs-CZ" sz="1700" dirty="0" smtClean="0">
                <a:latin typeface="Book Antiqua" pitchFamily="18" charset="0"/>
              </a:rPr>
              <a:t>-</a:t>
            </a:r>
            <a:r>
              <a:rPr lang="cs-CZ" sz="1700" dirty="0" err="1" smtClean="0">
                <a:latin typeface="Book Antiqua" pitchFamily="18" charset="0"/>
              </a:rPr>
              <a:t>dejiny.cz</a:t>
            </a:r>
            <a:endParaRPr lang="cs-CZ" sz="1700" dirty="0" smtClean="0">
              <a:latin typeface="Book Antiqua" pitchFamily="18" charset="0"/>
            </a:endParaRPr>
          </a:p>
          <a:p>
            <a:pPr>
              <a:spcAft>
                <a:spcPts val="1200"/>
              </a:spcAft>
              <a:buClr>
                <a:srgbClr val="F02010"/>
              </a:buClr>
              <a:defRPr/>
            </a:pPr>
            <a:r>
              <a:rPr lang="cs-CZ" sz="1700" dirty="0" smtClean="0">
                <a:latin typeface="Book Antiqua" pitchFamily="18" charset="0"/>
              </a:rPr>
              <a:t>Obrázková část – http://www.</a:t>
            </a:r>
            <a:r>
              <a:rPr lang="cs-CZ" sz="1700" dirty="0" err="1" smtClean="0">
                <a:latin typeface="Book Antiqua" pitchFamily="18" charset="0"/>
              </a:rPr>
              <a:t>google.cz</a:t>
            </a:r>
            <a:r>
              <a:rPr lang="cs-CZ" sz="1700" dirty="0" smtClean="0">
                <a:latin typeface="Book Antiqua" pitchFamily="18" charset="0"/>
              </a:rPr>
              <a:t>/</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pPr eaLnBrk="1"/>
            <a:r>
              <a:rPr lang="cs-CZ" dirty="0" smtClean="0">
                <a:solidFill>
                  <a:srgbClr val="F02010"/>
                </a:solidFill>
                <a:latin typeface="Book Antiqua" pitchFamily="18" charset="0"/>
              </a:rPr>
              <a:t>1. fáze války – útok na Polsko</a:t>
            </a:r>
          </a:p>
        </p:txBody>
      </p:sp>
      <p:sp>
        <p:nvSpPr>
          <p:cNvPr id="2052" name="Rectangle 3"/>
          <p:cNvSpPr>
            <a:spLocks noGrp="1" noChangeArrowheads="1"/>
          </p:cNvSpPr>
          <p:nvPr>
            <p:ph type="body" idx="1"/>
          </p:nvPr>
        </p:nvSpPr>
        <p:spPr>
          <a:xfrm>
            <a:off x="503238" y="1636697"/>
            <a:ext cx="9069387" cy="4483116"/>
          </a:xfrm>
        </p:spPr>
        <p:txBody>
          <a:bodyPr/>
          <a:lstStyle/>
          <a:p>
            <a:r>
              <a:rPr lang="cs-CZ" sz="2800" i="1" u="sng" dirty="0" smtClean="0">
                <a:solidFill>
                  <a:srgbClr val="F02010"/>
                </a:solidFill>
                <a:latin typeface="Book Antiqua" pitchFamily="18" charset="0"/>
              </a:rPr>
              <a:t>1. fáze války - od 1. září  1939 do 22. června 1941 </a:t>
            </a:r>
          </a:p>
          <a:p>
            <a:pPr eaLnBrk="1">
              <a:spcAft>
                <a:spcPts val="0"/>
              </a:spcAft>
            </a:pPr>
            <a:r>
              <a:rPr lang="cs-CZ" sz="2800" dirty="0" smtClean="0">
                <a:solidFill>
                  <a:srgbClr val="F02010"/>
                </a:solidFill>
                <a:latin typeface="Book Antiqua" pitchFamily="18" charset="0"/>
              </a:rPr>
              <a:t>1. září </a:t>
            </a:r>
            <a:r>
              <a:rPr lang="cs-CZ" sz="2800" dirty="0" smtClean="0">
                <a:latin typeface="Book Antiqua" pitchFamily="18" charset="0"/>
              </a:rPr>
              <a:t>ve 4 hodiny 45 minut přepadlo </a:t>
            </a:r>
          </a:p>
          <a:p>
            <a:pPr eaLnBrk="1">
              <a:spcAft>
                <a:spcPts val="0"/>
              </a:spcAft>
              <a:buNone/>
            </a:pPr>
            <a:r>
              <a:rPr lang="cs-CZ" sz="2800" dirty="0" smtClean="0">
                <a:latin typeface="Book Antiqua" pitchFamily="18" charset="0"/>
              </a:rPr>
              <a:t>	Německo bez vyhlášení války </a:t>
            </a:r>
            <a:r>
              <a:rPr lang="cs-CZ" sz="2800" dirty="0" smtClean="0">
                <a:solidFill>
                  <a:srgbClr val="F02010"/>
                </a:solidFill>
                <a:latin typeface="Book Antiqua" pitchFamily="18" charset="0"/>
              </a:rPr>
              <a:t>Polsko</a:t>
            </a:r>
            <a:r>
              <a:rPr lang="cs-CZ" sz="2800" dirty="0" smtClean="0">
                <a:latin typeface="Book Antiqua" pitchFamily="18" charset="0"/>
              </a:rPr>
              <a:t>.</a:t>
            </a:r>
          </a:p>
          <a:p>
            <a:pPr eaLnBrk="1">
              <a:spcAft>
                <a:spcPts val="0"/>
              </a:spcAft>
            </a:pPr>
            <a:endParaRPr lang="cs-CZ" sz="1400" dirty="0" smtClean="0">
              <a:latin typeface="Book Antiqua" pitchFamily="18" charset="0"/>
            </a:endParaRPr>
          </a:p>
          <a:p>
            <a:pPr eaLnBrk="1">
              <a:spcAft>
                <a:spcPts val="0"/>
              </a:spcAft>
            </a:pPr>
            <a:r>
              <a:rPr lang="cs-CZ" sz="2800" dirty="0" smtClean="0">
                <a:latin typeface="Book Antiqua" pitchFamily="18" charset="0"/>
              </a:rPr>
              <a:t>I přes polský odpor Německo rychle </a:t>
            </a:r>
          </a:p>
          <a:p>
            <a:pPr eaLnBrk="1">
              <a:spcAft>
                <a:spcPts val="0"/>
              </a:spcAft>
              <a:buNone/>
            </a:pPr>
            <a:r>
              <a:rPr lang="cs-CZ" sz="2800" dirty="0" smtClean="0">
                <a:latin typeface="Book Antiqua" pitchFamily="18" charset="0"/>
              </a:rPr>
              <a:t>	zvítězilo = tzv. </a:t>
            </a:r>
            <a:r>
              <a:rPr lang="cs-CZ" sz="2800" dirty="0" smtClean="0">
                <a:solidFill>
                  <a:srgbClr val="F02010"/>
                </a:solidFill>
                <a:latin typeface="Book Antiqua" pitchFamily="18" charset="0"/>
              </a:rPr>
              <a:t>blesková válka</a:t>
            </a:r>
            <a:r>
              <a:rPr lang="cs-CZ" sz="2800" dirty="0" smtClean="0">
                <a:latin typeface="Book Antiqua" pitchFamily="18" charset="0"/>
              </a:rPr>
              <a:t>.</a:t>
            </a:r>
          </a:p>
          <a:p>
            <a:pPr eaLnBrk="1"/>
            <a:endParaRPr lang="cs-CZ" sz="1400" dirty="0" smtClean="0">
              <a:solidFill>
                <a:srgbClr val="F02010"/>
              </a:solidFill>
              <a:latin typeface="Book Antiqua" pitchFamily="18" charset="0"/>
            </a:endParaRPr>
          </a:p>
          <a:p>
            <a:pPr eaLnBrk="1"/>
            <a:r>
              <a:rPr lang="cs-CZ" sz="2800" dirty="0" smtClean="0">
                <a:solidFill>
                  <a:srgbClr val="F02010"/>
                </a:solidFill>
                <a:latin typeface="Book Antiqua" pitchFamily="18" charset="0"/>
              </a:rPr>
              <a:t>17. září </a:t>
            </a:r>
            <a:r>
              <a:rPr lang="cs-CZ" sz="2800" dirty="0" smtClean="0">
                <a:latin typeface="Book Antiqua" pitchFamily="18" charset="0"/>
              </a:rPr>
              <a:t>obsadil východ Polska </a:t>
            </a:r>
            <a:r>
              <a:rPr lang="cs-CZ" sz="2800" dirty="0" smtClean="0">
                <a:solidFill>
                  <a:srgbClr val="F02010"/>
                </a:solidFill>
                <a:latin typeface="Book Antiqua" pitchFamily="18" charset="0"/>
              </a:rPr>
              <a:t>SSSR</a:t>
            </a:r>
            <a:r>
              <a:rPr lang="cs-CZ" sz="2800" dirty="0" smtClean="0">
                <a:latin typeface="Book Antiqua" pitchFamily="18" charset="0"/>
              </a:rPr>
              <a:t>.</a:t>
            </a:r>
          </a:p>
          <a:p>
            <a:pPr eaLnBrk="1">
              <a:spcAft>
                <a:spcPts val="0"/>
              </a:spcAft>
            </a:pPr>
            <a:r>
              <a:rPr lang="cs-CZ" sz="2800" dirty="0" smtClean="0">
                <a:latin typeface="Book Antiqua" pitchFamily="18" charset="0"/>
              </a:rPr>
              <a:t>Polsko bylo rozděleno, koncem září byly</a:t>
            </a:r>
          </a:p>
          <a:p>
            <a:pPr eaLnBrk="1">
              <a:spcAft>
                <a:spcPts val="0"/>
              </a:spcAft>
              <a:buNone/>
            </a:pPr>
            <a:r>
              <a:rPr lang="cs-CZ" sz="2800" dirty="0" smtClean="0">
                <a:latin typeface="Book Antiqua" pitchFamily="18" charset="0"/>
              </a:rPr>
              <a:t> 	podepsány sovětsko-německé smlouvy </a:t>
            </a:r>
          </a:p>
          <a:p>
            <a:pPr eaLnBrk="1">
              <a:spcAft>
                <a:spcPts val="0"/>
              </a:spcAft>
              <a:buNone/>
            </a:pPr>
            <a:r>
              <a:rPr lang="cs-CZ" sz="2800" dirty="0" smtClean="0">
                <a:latin typeface="Book Antiqua" pitchFamily="18" charset="0"/>
              </a:rPr>
              <a:t>	o hranicích a přátelství.</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3074" name="Picture 2"/>
          <p:cNvPicPr>
            <a:picLocks noChangeAspect="1" noChangeArrowheads="1"/>
          </p:cNvPicPr>
          <p:nvPr/>
        </p:nvPicPr>
        <p:blipFill>
          <a:blip r:embed="rId4"/>
          <a:srcRect/>
          <a:stretch>
            <a:fillRect/>
          </a:stretch>
        </p:blipFill>
        <p:spPr bwMode="auto">
          <a:xfrm>
            <a:off x="7540642" y="4154279"/>
            <a:ext cx="1857388" cy="208493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7315226" y="2039606"/>
            <a:ext cx="2511431" cy="210123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válka v Polsku</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solidFill>
                  <a:srgbClr val="F02010"/>
                </a:solidFill>
                <a:latin typeface="Book Antiqua" pitchFamily="18" charset="0"/>
              </a:rPr>
              <a:t>3. září </a:t>
            </a:r>
            <a:r>
              <a:rPr lang="cs-CZ" sz="2800" dirty="0" smtClean="0">
                <a:latin typeface="Book Antiqua" pitchFamily="18" charset="0"/>
              </a:rPr>
              <a:t>vyhlásila </a:t>
            </a:r>
            <a:r>
              <a:rPr lang="cs-CZ" sz="2800" dirty="0" smtClean="0">
                <a:solidFill>
                  <a:srgbClr val="F02010"/>
                </a:solidFill>
                <a:latin typeface="Book Antiqua" pitchFamily="18" charset="0"/>
              </a:rPr>
              <a:t>Francie</a:t>
            </a:r>
            <a:r>
              <a:rPr lang="cs-CZ" sz="2800" dirty="0" smtClean="0">
                <a:latin typeface="Book Antiqua" pitchFamily="18" charset="0"/>
              </a:rPr>
              <a:t> a </a:t>
            </a:r>
            <a:r>
              <a:rPr lang="cs-CZ" sz="2800" dirty="0" smtClean="0">
                <a:solidFill>
                  <a:srgbClr val="F02010"/>
                </a:solidFill>
                <a:latin typeface="Book Antiqua" pitchFamily="18" charset="0"/>
              </a:rPr>
              <a:t>Velká Británie </a:t>
            </a:r>
            <a:r>
              <a:rPr lang="cs-CZ" sz="2800" dirty="0" smtClean="0">
                <a:latin typeface="Book Antiqua" pitchFamily="18" charset="0"/>
              </a:rPr>
              <a:t>válku </a:t>
            </a:r>
          </a:p>
          <a:p>
            <a:pPr eaLnBrk="1">
              <a:spcAft>
                <a:spcPts val="0"/>
              </a:spcAft>
              <a:buNone/>
            </a:pPr>
            <a:r>
              <a:rPr lang="cs-CZ" sz="2800" dirty="0" smtClean="0">
                <a:latin typeface="Book Antiqua" pitchFamily="18" charset="0"/>
              </a:rPr>
              <a:t>	Německu.</a:t>
            </a:r>
          </a:p>
          <a:p>
            <a:pPr eaLnBrk="1">
              <a:spcAft>
                <a:spcPts val="0"/>
              </a:spcAft>
              <a:buNone/>
            </a:pPr>
            <a:endParaRPr lang="cs-CZ" sz="2800" dirty="0" smtClean="0">
              <a:latin typeface="Book Antiqua" pitchFamily="18" charset="0"/>
            </a:endParaRP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Polsku však vojensky </a:t>
            </a:r>
          </a:p>
          <a:p>
            <a:pPr eaLnBrk="1">
              <a:spcAft>
                <a:spcPts val="0"/>
              </a:spcAft>
              <a:buNone/>
            </a:pPr>
            <a:r>
              <a:rPr lang="cs-CZ" sz="2800" dirty="0" smtClean="0">
                <a:latin typeface="Book Antiqua" pitchFamily="18" charset="0"/>
              </a:rPr>
              <a:t>	nepomohly, pouze </a:t>
            </a:r>
          </a:p>
          <a:p>
            <a:pPr eaLnBrk="1">
              <a:spcAft>
                <a:spcPts val="0"/>
              </a:spcAft>
              <a:buNone/>
            </a:pPr>
            <a:r>
              <a:rPr lang="cs-CZ" sz="2800" dirty="0" smtClean="0">
                <a:latin typeface="Book Antiqua" pitchFamily="18" charset="0"/>
              </a:rPr>
              <a:t>	shazovaly protiněmecké </a:t>
            </a:r>
          </a:p>
          <a:p>
            <a:pPr eaLnBrk="1">
              <a:spcAft>
                <a:spcPts val="0"/>
              </a:spcAft>
              <a:buNone/>
            </a:pPr>
            <a:r>
              <a:rPr lang="cs-CZ" sz="2800" dirty="0" smtClean="0">
                <a:latin typeface="Book Antiqua" pitchFamily="18" charset="0"/>
              </a:rPr>
              <a:t>	letáky = tzv. </a:t>
            </a:r>
            <a:r>
              <a:rPr lang="cs-CZ" sz="2800" dirty="0" smtClean="0">
                <a:solidFill>
                  <a:srgbClr val="F02010"/>
                </a:solidFill>
                <a:latin typeface="Book Antiqua" pitchFamily="18" charset="0"/>
              </a:rPr>
              <a:t>podivná </a:t>
            </a:r>
          </a:p>
          <a:p>
            <a:pPr eaLnBrk="1">
              <a:spcAft>
                <a:spcPts val="0"/>
              </a:spcAft>
              <a:buNone/>
            </a:pPr>
            <a:r>
              <a:rPr lang="cs-CZ" sz="2800" dirty="0" smtClean="0">
                <a:solidFill>
                  <a:srgbClr val="F02010"/>
                </a:solidFill>
                <a:latin typeface="Book Antiqua" pitchFamily="18" charset="0"/>
              </a:rPr>
              <a:t>	válka </a:t>
            </a:r>
            <a:r>
              <a:rPr lang="cs-CZ" sz="2800" dirty="0" smtClean="0">
                <a:latin typeface="Book Antiqua" pitchFamily="18" charset="0"/>
              </a:rPr>
              <a:t>(do dubna 1940).</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7" name="Picture 4"/>
          <p:cNvPicPr>
            <a:picLocks noChangeAspect="1" noChangeArrowheads="1"/>
          </p:cNvPicPr>
          <p:nvPr/>
        </p:nvPicPr>
        <p:blipFill>
          <a:blip r:embed="rId4"/>
          <a:srcRect/>
          <a:stretch>
            <a:fillRect/>
          </a:stretch>
        </p:blipFill>
        <p:spPr bwMode="auto">
          <a:xfrm>
            <a:off x="4984979" y="2340599"/>
            <a:ext cx="4754047" cy="3643338"/>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útoky SSSR</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létě 1940 </a:t>
            </a:r>
            <a:r>
              <a:rPr lang="cs-CZ" sz="2800" dirty="0" smtClean="0">
                <a:latin typeface="Book Antiqua" pitchFamily="18" charset="0"/>
              </a:rPr>
              <a:t>byly Lotyšsko, </a:t>
            </a:r>
          </a:p>
          <a:p>
            <a:pPr eaLnBrk="1">
              <a:spcAft>
                <a:spcPts val="0"/>
              </a:spcAft>
              <a:buNone/>
            </a:pPr>
            <a:r>
              <a:rPr lang="cs-CZ" sz="2800" dirty="0" smtClean="0">
                <a:latin typeface="Book Antiqua" pitchFamily="18" charset="0"/>
              </a:rPr>
              <a:t>	Estonsko a Litva násilně připojeny</a:t>
            </a:r>
          </a:p>
          <a:p>
            <a:pPr eaLnBrk="1">
              <a:spcAft>
                <a:spcPts val="0"/>
              </a:spcAft>
              <a:buNone/>
            </a:pPr>
            <a:r>
              <a:rPr lang="cs-CZ" sz="2800" dirty="0" smtClean="0">
                <a:latin typeface="Book Antiqua" pitchFamily="18" charset="0"/>
              </a:rPr>
              <a:t> 	k SSSR.</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Obsazena byla i Besarábie a </a:t>
            </a:r>
          </a:p>
          <a:p>
            <a:pPr eaLnBrk="1">
              <a:spcAft>
                <a:spcPts val="0"/>
              </a:spcAft>
              <a:buNone/>
            </a:pPr>
            <a:r>
              <a:rPr lang="cs-CZ" sz="2800" dirty="0" smtClean="0">
                <a:latin typeface="Book Antiqua" pitchFamily="18" charset="0"/>
              </a:rPr>
              <a:t>	severní Bukovina.</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listopadu 1939 </a:t>
            </a:r>
            <a:r>
              <a:rPr lang="cs-CZ" sz="2800" dirty="0" smtClean="0">
                <a:latin typeface="Book Antiqua" pitchFamily="18" charset="0"/>
              </a:rPr>
              <a:t>zaútočil SSSR </a:t>
            </a:r>
          </a:p>
          <a:p>
            <a:pPr eaLnBrk="1">
              <a:spcAft>
                <a:spcPts val="0"/>
              </a:spcAft>
              <a:buNone/>
            </a:pPr>
            <a:r>
              <a:rPr lang="cs-CZ" sz="2800" dirty="0" smtClean="0">
                <a:latin typeface="Book Antiqua" pitchFamily="18" charset="0"/>
              </a:rPr>
              <a:t>	na Finsko. Získali jen Karelii.</a:t>
            </a:r>
          </a:p>
          <a:p>
            <a:pPr eaLnBrk="1">
              <a:spcAft>
                <a:spcPts val="0"/>
              </a:spcAft>
              <a:buNone/>
            </a:pPr>
            <a:endParaRPr lang="cs-CZ" sz="1400" dirty="0" smtClean="0">
              <a:latin typeface="Book Antiqua" pitchFamily="18" charset="0"/>
            </a:endParaRPr>
          </a:p>
          <a:p>
            <a:pPr eaLnBrk="1">
              <a:spcAft>
                <a:spcPts val="0"/>
              </a:spcAft>
            </a:pPr>
            <a:r>
              <a:rPr lang="cs-CZ" sz="2800" dirty="0" smtClean="0">
                <a:latin typeface="Book Antiqua" pitchFamily="18" charset="0"/>
              </a:rPr>
              <a:t>Roku 1939 byl SSSR vyloučen </a:t>
            </a:r>
          </a:p>
          <a:p>
            <a:pPr eaLnBrk="1">
              <a:spcAft>
                <a:spcPts val="0"/>
              </a:spcAft>
              <a:buNone/>
            </a:pPr>
            <a:r>
              <a:rPr lang="cs-CZ" sz="2800" dirty="0" smtClean="0">
                <a:latin typeface="Book Antiqua" pitchFamily="18" charset="0"/>
              </a:rPr>
              <a:t>	ze </a:t>
            </a:r>
            <a:r>
              <a:rPr lang="cs-CZ" sz="2800" dirty="0" smtClean="0">
                <a:solidFill>
                  <a:srgbClr val="F02010"/>
                </a:solidFill>
                <a:latin typeface="Book Antiqua" pitchFamily="18" charset="0"/>
              </a:rPr>
              <a:t>Společnosti národů</a:t>
            </a:r>
            <a:r>
              <a:rPr lang="cs-CZ" sz="2800" dirty="0" smtClean="0">
                <a:latin typeface="Book Antiqua" pitchFamily="18" charset="0"/>
              </a:rPr>
              <a:t>.</a:t>
            </a:r>
          </a:p>
          <a:p>
            <a:pPr eaLnBrk="1"/>
            <a:endParaRPr lang="cs-CZ" sz="2800" dirty="0" smtClean="0">
              <a:latin typeface="Book Antiqua" pitchFamily="18" charset="0"/>
            </a:endParaRP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5122" name="Picture 2"/>
          <p:cNvPicPr>
            <a:picLocks noChangeAspect="1" noChangeArrowheads="1"/>
          </p:cNvPicPr>
          <p:nvPr/>
        </p:nvPicPr>
        <p:blipFill>
          <a:blip r:embed="rId4"/>
          <a:srcRect/>
          <a:stretch>
            <a:fillRect/>
          </a:stretch>
        </p:blipFill>
        <p:spPr bwMode="auto">
          <a:xfrm>
            <a:off x="6371916" y="1708135"/>
            <a:ext cx="3543300" cy="438150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–válka v Evropě</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68475"/>
            <a:ext cx="9069387" cy="4351338"/>
          </a:xfrm>
        </p:spPr>
        <p:txBody>
          <a:bodyPr/>
          <a:lstStyle/>
          <a:p>
            <a:pPr>
              <a:spcAft>
                <a:spcPts val="0"/>
              </a:spcAft>
            </a:pPr>
            <a:r>
              <a:rPr lang="cs-CZ" sz="2800" dirty="0" smtClean="0">
                <a:latin typeface="Book Antiqua" pitchFamily="18" charset="0"/>
              </a:rPr>
              <a:t>V </a:t>
            </a:r>
            <a:r>
              <a:rPr lang="cs-CZ" sz="2800" dirty="0" smtClean="0">
                <a:solidFill>
                  <a:srgbClr val="F02010"/>
                </a:solidFill>
                <a:latin typeface="Book Antiqua" pitchFamily="18" charset="0"/>
              </a:rPr>
              <a:t>dubnu 1940 </a:t>
            </a:r>
            <a:r>
              <a:rPr lang="cs-CZ" sz="2800" dirty="0" smtClean="0">
                <a:latin typeface="Book Antiqua" pitchFamily="18" charset="0"/>
              </a:rPr>
              <a:t>napadlo Německo </a:t>
            </a:r>
          </a:p>
          <a:p>
            <a:pPr>
              <a:spcAft>
                <a:spcPts val="0"/>
              </a:spcAft>
              <a:buNone/>
            </a:pPr>
            <a:r>
              <a:rPr lang="cs-CZ" sz="2800" dirty="0" smtClean="0">
                <a:solidFill>
                  <a:srgbClr val="F02010"/>
                </a:solidFill>
                <a:latin typeface="Book Antiqua" pitchFamily="18" charset="0"/>
              </a:rPr>
              <a:t>	Dánsko</a:t>
            </a:r>
            <a:r>
              <a:rPr lang="cs-CZ" sz="2800" dirty="0" smtClean="0">
                <a:latin typeface="Book Antiqua" pitchFamily="18" charset="0"/>
              </a:rPr>
              <a:t>, </a:t>
            </a:r>
            <a:r>
              <a:rPr lang="cs-CZ" sz="2800" dirty="0" err="1" smtClean="0">
                <a:latin typeface="Book Antiqua" pitchFamily="18" charset="0"/>
              </a:rPr>
              <a:t>Dánsko</a:t>
            </a:r>
            <a:r>
              <a:rPr lang="cs-CZ" sz="2800" dirty="0" smtClean="0">
                <a:latin typeface="Book Antiqua" pitchFamily="18" charset="0"/>
              </a:rPr>
              <a:t> se okamžitě </a:t>
            </a:r>
          </a:p>
          <a:p>
            <a:pPr>
              <a:spcAft>
                <a:spcPts val="0"/>
              </a:spcAft>
              <a:buNone/>
            </a:pPr>
            <a:r>
              <a:rPr lang="cs-CZ" sz="2800" dirty="0" smtClean="0">
                <a:latin typeface="Book Antiqua" pitchFamily="18" charset="0"/>
              </a:rPr>
              <a:t>	vzdalo.</a:t>
            </a:r>
          </a:p>
          <a:p>
            <a:pPr>
              <a:spcAft>
                <a:spcPts val="0"/>
              </a:spcAft>
              <a:buNone/>
            </a:pPr>
            <a:endParaRPr lang="cs-CZ" sz="1400" dirty="0" smtClean="0">
              <a:latin typeface="Book Antiqua" pitchFamily="18" charset="0"/>
            </a:endParaRPr>
          </a:p>
          <a:p>
            <a:pPr>
              <a:spcAft>
                <a:spcPts val="0"/>
              </a:spcAft>
            </a:pPr>
            <a:r>
              <a:rPr lang="cs-CZ" sz="2800" dirty="0" smtClean="0">
                <a:solidFill>
                  <a:srgbClr val="F02010"/>
                </a:solidFill>
                <a:latin typeface="Book Antiqua" pitchFamily="18" charset="0"/>
              </a:rPr>
              <a:t>Norsko</a:t>
            </a:r>
            <a:r>
              <a:rPr lang="cs-CZ" sz="2800" dirty="0" smtClean="0">
                <a:latin typeface="Book Antiqua" pitchFamily="18" charset="0"/>
              </a:rPr>
              <a:t> se útoku bránilo, ale </a:t>
            </a:r>
          </a:p>
          <a:p>
            <a:pPr>
              <a:spcAft>
                <a:spcPts val="0"/>
              </a:spcAft>
              <a:buNone/>
            </a:pPr>
            <a:r>
              <a:rPr lang="cs-CZ" sz="2800" dirty="0" smtClean="0">
                <a:latin typeface="Book Antiqua" pitchFamily="18" charset="0"/>
              </a:rPr>
              <a:t>	v </a:t>
            </a:r>
            <a:r>
              <a:rPr lang="cs-CZ" sz="2800" dirty="0" smtClean="0">
                <a:solidFill>
                  <a:srgbClr val="F02010"/>
                </a:solidFill>
                <a:latin typeface="Book Antiqua" pitchFamily="18" charset="0"/>
              </a:rPr>
              <a:t>červnu 1940 </a:t>
            </a:r>
            <a:r>
              <a:rPr lang="cs-CZ" sz="2800" dirty="0" smtClean="0">
                <a:latin typeface="Book Antiqua" pitchFamily="18" charset="0"/>
              </a:rPr>
              <a:t>bylo poraženo.</a:t>
            </a:r>
          </a:p>
          <a:p>
            <a:pPr>
              <a:spcAft>
                <a:spcPts val="0"/>
              </a:spcAft>
              <a:buNone/>
            </a:pPr>
            <a:endParaRPr lang="cs-CZ" sz="1400" dirty="0" smtClean="0">
              <a:latin typeface="Book Antiqua" pitchFamily="18" charset="0"/>
            </a:endParaRPr>
          </a:p>
          <a:p>
            <a:pPr>
              <a:spcAft>
                <a:spcPts val="0"/>
              </a:spcAft>
            </a:pPr>
            <a:r>
              <a:rPr lang="cs-CZ" sz="2800" dirty="0" smtClean="0">
                <a:solidFill>
                  <a:srgbClr val="F02010"/>
                </a:solidFill>
                <a:latin typeface="Book Antiqua" pitchFamily="18" charset="0"/>
              </a:rPr>
              <a:t>10. května 1940 </a:t>
            </a:r>
            <a:r>
              <a:rPr lang="cs-CZ" sz="2800" dirty="0" smtClean="0">
                <a:latin typeface="Book Antiqua" pitchFamily="18" charset="0"/>
              </a:rPr>
              <a:t>zaútočili Němci </a:t>
            </a:r>
          </a:p>
          <a:p>
            <a:pPr>
              <a:spcAft>
                <a:spcPts val="0"/>
              </a:spcAft>
              <a:buNone/>
            </a:pPr>
            <a:r>
              <a:rPr lang="cs-CZ" sz="2800" dirty="0" smtClean="0">
                <a:latin typeface="Book Antiqua" pitchFamily="18" charset="0"/>
              </a:rPr>
              <a:t>	na neutrální </a:t>
            </a:r>
            <a:r>
              <a:rPr lang="cs-CZ" sz="2800" dirty="0" smtClean="0">
                <a:solidFill>
                  <a:srgbClr val="F02010"/>
                </a:solidFill>
                <a:latin typeface="Book Antiqua" pitchFamily="18" charset="0"/>
              </a:rPr>
              <a:t>Nizozemí</a:t>
            </a:r>
            <a:r>
              <a:rPr lang="cs-CZ" sz="2800" dirty="0" smtClean="0">
                <a:latin typeface="Book Antiqua" pitchFamily="18" charset="0"/>
              </a:rPr>
              <a:t>, </a:t>
            </a:r>
            <a:r>
              <a:rPr lang="cs-CZ" sz="2800" dirty="0" smtClean="0">
                <a:solidFill>
                  <a:srgbClr val="F02010"/>
                </a:solidFill>
                <a:latin typeface="Book Antiqua" pitchFamily="18" charset="0"/>
              </a:rPr>
              <a:t>Belgii</a:t>
            </a:r>
            <a:r>
              <a:rPr lang="cs-CZ" sz="2800" dirty="0" smtClean="0">
                <a:latin typeface="Book Antiqua" pitchFamily="18" charset="0"/>
              </a:rPr>
              <a:t> a </a:t>
            </a:r>
          </a:p>
          <a:p>
            <a:pPr>
              <a:spcAft>
                <a:spcPts val="0"/>
              </a:spcAft>
              <a:buNone/>
            </a:pPr>
            <a:r>
              <a:rPr lang="cs-CZ" sz="2800" dirty="0" smtClean="0">
                <a:solidFill>
                  <a:srgbClr val="F02010"/>
                </a:solidFill>
                <a:latin typeface="Book Antiqua" pitchFamily="18" charset="0"/>
              </a:rPr>
              <a:t>	Lucembursko</a:t>
            </a:r>
            <a:r>
              <a:rPr lang="cs-CZ" sz="2800" dirty="0" smtClean="0">
                <a:latin typeface="Book Antiqua" pitchFamily="18" charset="0"/>
              </a:rPr>
              <a:t>.</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6146" name="Picture 2"/>
          <p:cNvPicPr>
            <a:picLocks noChangeAspect="1" noChangeArrowheads="1"/>
          </p:cNvPicPr>
          <p:nvPr/>
        </p:nvPicPr>
        <p:blipFill>
          <a:blip r:embed="rId4"/>
          <a:srcRect/>
          <a:stretch>
            <a:fillRect/>
          </a:stretch>
        </p:blipFill>
        <p:spPr bwMode="auto">
          <a:xfrm>
            <a:off x="6469072" y="1779573"/>
            <a:ext cx="3314715" cy="430482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srcRect/>
          <a:stretch>
            <a:fillRect/>
          </a:stretch>
        </p:blipFill>
        <p:spPr bwMode="auto">
          <a:xfrm>
            <a:off x="0" y="0"/>
            <a:ext cx="10079038" cy="7559675"/>
          </a:xfrm>
          <a:prstGeom prst="rect">
            <a:avLst/>
          </a:prstGeom>
          <a:noFill/>
          <a:ln w="9525">
            <a:noFill/>
            <a:round/>
            <a:headEnd/>
            <a:tailEnd/>
          </a:ln>
        </p:spPr>
      </p:pic>
      <p:sp>
        <p:nvSpPr>
          <p:cNvPr id="2051" name="Rectangle 2"/>
          <p:cNvSpPr>
            <a:spLocks noGrp="1" noChangeArrowheads="1"/>
          </p:cNvSpPr>
          <p:nvPr>
            <p:ph type="title"/>
          </p:nvPr>
        </p:nvSpPr>
        <p:spPr>
          <a:xfrm>
            <a:off x="503238" y="346075"/>
            <a:ext cx="9069387" cy="1169988"/>
          </a:xfrm>
        </p:spPr>
        <p:txBody>
          <a:bodyPr/>
          <a:lstStyle/>
          <a:p>
            <a:r>
              <a:rPr lang="cs-CZ" dirty="0" smtClean="0">
                <a:solidFill>
                  <a:srgbClr val="F02010"/>
                </a:solidFill>
                <a:latin typeface="Book Antiqua" pitchFamily="18" charset="0"/>
              </a:rPr>
              <a:t>1. fáze války – útok na Francii</a:t>
            </a:r>
            <a:endParaRPr lang="cs-CZ" dirty="0" smtClean="0">
              <a:latin typeface="Book Antiqua" pitchFamily="18" charset="0"/>
            </a:endParaRPr>
          </a:p>
        </p:txBody>
      </p:sp>
      <p:sp>
        <p:nvSpPr>
          <p:cNvPr id="2052" name="Rectangle 3"/>
          <p:cNvSpPr>
            <a:spLocks noGrp="1" noChangeArrowheads="1"/>
          </p:cNvSpPr>
          <p:nvPr>
            <p:ph type="body" idx="1"/>
          </p:nvPr>
        </p:nvSpPr>
        <p:spPr>
          <a:xfrm>
            <a:off x="503238" y="1708135"/>
            <a:ext cx="9069387" cy="4411678"/>
          </a:xfrm>
        </p:spPr>
        <p:txBody>
          <a:bodyPr/>
          <a:lstStyle/>
          <a:p>
            <a:r>
              <a:rPr lang="cs-CZ" sz="2800" dirty="0" smtClean="0">
                <a:latin typeface="Book Antiqua" pitchFamily="18" charset="0"/>
              </a:rPr>
              <a:t>Němci vstoupili do </a:t>
            </a:r>
            <a:r>
              <a:rPr lang="cs-CZ" sz="2800" dirty="0" smtClean="0">
                <a:solidFill>
                  <a:srgbClr val="F02010"/>
                </a:solidFill>
                <a:latin typeface="Book Antiqua" pitchFamily="18" charset="0"/>
              </a:rPr>
              <a:t>Francie</a:t>
            </a:r>
            <a:r>
              <a:rPr lang="cs-CZ" sz="2800" dirty="0" smtClean="0">
                <a:latin typeface="Book Antiqua" pitchFamily="18" charset="0"/>
              </a:rPr>
              <a:t>.</a:t>
            </a:r>
          </a:p>
          <a:p>
            <a:pPr>
              <a:spcAft>
                <a:spcPts val="0"/>
              </a:spcAft>
            </a:pPr>
            <a:r>
              <a:rPr lang="cs-CZ" sz="2800" dirty="0" smtClean="0">
                <a:latin typeface="Book Antiqua" pitchFamily="18" charset="0"/>
              </a:rPr>
              <a:t>Z přístavu </a:t>
            </a:r>
            <a:r>
              <a:rPr lang="cs-CZ" sz="2800" dirty="0" err="1" smtClean="0">
                <a:latin typeface="Book Antiqua" pitchFamily="18" charset="0"/>
              </a:rPr>
              <a:t>Dunkerque</a:t>
            </a:r>
            <a:r>
              <a:rPr lang="cs-CZ" sz="2800" dirty="0" smtClean="0">
                <a:latin typeface="Book Antiqua" pitchFamily="18" charset="0"/>
              </a:rPr>
              <a:t> </a:t>
            </a:r>
          </a:p>
          <a:p>
            <a:pPr>
              <a:spcAft>
                <a:spcPts val="0"/>
              </a:spcAft>
              <a:buNone/>
            </a:pPr>
            <a:r>
              <a:rPr lang="cs-CZ" sz="2800" dirty="0" smtClean="0">
                <a:latin typeface="Book Antiqua" pitchFamily="18" charset="0"/>
              </a:rPr>
              <a:t>	bylo do Británie </a:t>
            </a:r>
          </a:p>
          <a:p>
            <a:pPr>
              <a:spcAft>
                <a:spcPts val="0"/>
              </a:spcAft>
              <a:buNone/>
            </a:pPr>
            <a:r>
              <a:rPr lang="cs-CZ" sz="2800" dirty="0" smtClean="0">
                <a:latin typeface="Book Antiqua" pitchFamily="18" charset="0"/>
              </a:rPr>
              <a:t>	evakuováno přes 540 tisíc</a:t>
            </a:r>
          </a:p>
          <a:p>
            <a:pPr>
              <a:spcAft>
                <a:spcPts val="0"/>
              </a:spcAft>
              <a:buNone/>
            </a:pPr>
            <a:r>
              <a:rPr lang="cs-CZ" sz="2800" dirty="0" smtClean="0">
                <a:latin typeface="Book Antiqua" pitchFamily="18" charset="0"/>
              </a:rPr>
              <a:t> 	vojáků (Francouzi, Britové,</a:t>
            </a:r>
          </a:p>
          <a:p>
            <a:pPr>
              <a:spcAft>
                <a:spcPts val="0"/>
              </a:spcAft>
              <a:buNone/>
            </a:pPr>
            <a:r>
              <a:rPr lang="cs-CZ" sz="2800" dirty="0" smtClean="0">
                <a:latin typeface="Book Antiqua" pitchFamily="18" charset="0"/>
              </a:rPr>
              <a:t> 	ale i Češi, Slováci a Poláci).</a:t>
            </a:r>
          </a:p>
          <a:p>
            <a:pPr>
              <a:spcAft>
                <a:spcPts val="0"/>
              </a:spcAft>
              <a:buNone/>
            </a:pPr>
            <a:endParaRPr lang="cs-CZ" sz="1400" dirty="0" smtClean="0">
              <a:latin typeface="Book Antiqua" pitchFamily="18" charset="0"/>
            </a:endParaRPr>
          </a:p>
          <a:p>
            <a:pPr>
              <a:spcAft>
                <a:spcPts val="0"/>
              </a:spcAft>
            </a:pPr>
            <a:r>
              <a:rPr lang="cs-CZ" sz="2800" dirty="0" smtClean="0">
                <a:solidFill>
                  <a:srgbClr val="F02010"/>
                </a:solidFill>
                <a:latin typeface="Book Antiqua" pitchFamily="18" charset="0"/>
              </a:rPr>
              <a:t>10. června 1940 </a:t>
            </a:r>
            <a:r>
              <a:rPr lang="cs-CZ" sz="2800" dirty="0" smtClean="0">
                <a:latin typeface="Book Antiqua" pitchFamily="18" charset="0"/>
              </a:rPr>
              <a:t>vyhlásila </a:t>
            </a:r>
          </a:p>
          <a:p>
            <a:pPr>
              <a:spcAft>
                <a:spcPts val="0"/>
              </a:spcAft>
              <a:buNone/>
            </a:pPr>
            <a:r>
              <a:rPr lang="cs-CZ" sz="2800" dirty="0" smtClean="0">
                <a:solidFill>
                  <a:srgbClr val="F02010"/>
                </a:solidFill>
                <a:latin typeface="Book Antiqua" pitchFamily="18" charset="0"/>
              </a:rPr>
              <a:t>	Itálie</a:t>
            </a:r>
            <a:r>
              <a:rPr lang="cs-CZ" sz="2800" dirty="0" smtClean="0">
                <a:latin typeface="Book Antiqua" pitchFamily="18" charset="0"/>
              </a:rPr>
              <a:t> (</a:t>
            </a:r>
            <a:r>
              <a:rPr lang="cs-CZ" sz="2800" dirty="0" err="1" smtClean="0">
                <a:latin typeface="Book Antiqua" pitchFamily="18" charset="0"/>
              </a:rPr>
              <a:t>Mussolini</a:t>
            </a:r>
            <a:r>
              <a:rPr lang="cs-CZ" sz="2800" dirty="0" smtClean="0">
                <a:latin typeface="Book Antiqua" pitchFamily="18" charset="0"/>
              </a:rPr>
              <a:t>) válku </a:t>
            </a:r>
          </a:p>
          <a:p>
            <a:pPr>
              <a:spcAft>
                <a:spcPts val="0"/>
              </a:spcAft>
              <a:buNone/>
            </a:pPr>
            <a:r>
              <a:rPr lang="cs-CZ" sz="2800" dirty="0" smtClean="0">
                <a:latin typeface="Book Antiqua" pitchFamily="18" charset="0"/>
              </a:rPr>
              <a:t>	Francii.</a:t>
            </a:r>
          </a:p>
          <a:p>
            <a:pPr>
              <a:spcAft>
                <a:spcPts val="0"/>
              </a:spcAft>
              <a:buNone/>
            </a:pPr>
            <a:endParaRPr lang="cs-CZ" sz="1400" dirty="0" smtClean="0">
              <a:latin typeface="Book Antiqua" pitchFamily="18" charset="0"/>
            </a:endParaRPr>
          </a:p>
          <a:p>
            <a:pPr eaLnBrk="1">
              <a:spcAft>
                <a:spcPts val="0"/>
              </a:spcAft>
            </a:pPr>
            <a:r>
              <a:rPr lang="cs-CZ" sz="2800" dirty="0" smtClean="0">
                <a:solidFill>
                  <a:srgbClr val="F02010"/>
                </a:solidFill>
                <a:latin typeface="Book Antiqua" pitchFamily="18" charset="0"/>
              </a:rPr>
              <a:t>22. června </a:t>
            </a:r>
            <a:r>
              <a:rPr lang="cs-CZ" sz="2800" dirty="0" smtClean="0">
                <a:latin typeface="Book Antiqua" pitchFamily="18" charset="0"/>
              </a:rPr>
              <a:t>Francie kapitulovala.</a:t>
            </a:r>
          </a:p>
          <a:p>
            <a:pPr eaLnBrk="1">
              <a:buFont typeface="Wingdings" charset="2"/>
              <a:buNone/>
            </a:pPr>
            <a:endParaRPr lang="cs-CZ" dirty="0" smtClean="0">
              <a:latin typeface="Book Antiqua" pitchFamily="18" charset="0"/>
            </a:endParaRPr>
          </a:p>
          <a:p>
            <a:pPr eaLnBrk="1"/>
            <a:endParaRPr lang="cs-CZ" dirty="0" smtClean="0">
              <a:latin typeface="Book Antiqua" pitchFamily="18" charset="0"/>
            </a:endParaRPr>
          </a:p>
          <a:p>
            <a:pPr eaLnBrk="1"/>
            <a:endParaRPr lang="cs-CZ" dirty="0" smtClean="0">
              <a:latin typeface="Book Antiqua" pitchFamily="18" charset="0"/>
            </a:endParaRPr>
          </a:p>
          <a:p>
            <a:pP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buFont typeface="Wingdings" charset="2"/>
              <a:buNone/>
            </a:pPr>
            <a:endParaRPr lang="cs-CZ" sz="1200" dirty="0" smtClean="0">
              <a:latin typeface="Book Antiqua" pitchFamily="18" charset="0"/>
            </a:endParaRPr>
          </a:p>
          <a:p>
            <a:pPr algn="ctr" eaLnBrk="1">
              <a:lnSpc>
                <a:spcPct val="100000"/>
              </a:lnSpc>
              <a:spcAft>
                <a:spcPct val="0"/>
              </a:spcAft>
              <a:buFont typeface="Wingdings" charset="2"/>
              <a:buNone/>
            </a:pPr>
            <a:endParaRPr lang="cs-CZ" sz="1200" dirty="0" smtClean="0">
              <a:latin typeface="Book Antiqua" pitchFamily="18" charset="0"/>
            </a:endParaRPr>
          </a:p>
          <a:p>
            <a:pPr eaLnBrk="1">
              <a:buFont typeface="Wingdings" charset="2"/>
              <a:buNone/>
            </a:pPr>
            <a:endParaRPr lang="cs-CZ" dirty="0" smtClean="0">
              <a:latin typeface="Book Antiqua" pitchFamily="18" charset="0"/>
            </a:endParaRPr>
          </a:p>
        </p:txBody>
      </p:sp>
      <p:sp>
        <p:nvSpPr>
          <p:cNvPr id="6" name="TextovéPole 5"/>
          <p:cNvSpPr txBox="1"/>
          <p:nvPr/>
        </p:nvSpPr>
        <p:spPr>
          <a:xfrm>
            <a:off x="125413" y="6823075"/>
            <a:ext cx="6286500" cy="665163"/>
          </a:xfrm>
          <a:prstGeom prst="rect">
            <a:avLst/>
          </a:prstGeom>
          <a:noFill/>
        </p:spPr>
        <p:txBody>
          <a:bodyPr>
            <a:spAutoFit/>
          </a:bodyPr>
          <a:lstStyle/>
          <a:p>
            <a:pPr>
              <a:defRPr/>
            </a:pPr>
            <a:r>
              <a:rPr lang="cs-CZ" sz="1100" cap="all" spc="150" dirty="0">
                <a:solidFill>
                  <a:schemeClr val="bg1">
                    <a:lumMod val="50000"/>
                  </a:schemeClr>
                </a:solidFill>
              </a:rPr>
              <a:t>Tato prezentace je spolufinancována Evropským</a:t>
            </a:r>
          </a:p>
          <a:p>
            <a:pPr>
              <a:defRPr/>
            </a:pPr>
            <a:r>
              <a:rPr lang="cs-CZ" sz="1100" cap="all" spc="150" dirty="0">
                <a:solidFill>
                  <a:schemeClr val="bg1">
                    <a:lumMod val="50000"/>
                  </a:schemeClr>
                </a:solidFill>
              </a:rPr>
              <a:t>sociálním fondem a státním rozpočtem České republiky.</a:t>
            </a:r>
          </a:p>
          <a:p>
            <a:pPr>
              <a:defRPr/>
            </a:pPr>
            <a:endParaRPr lang="cs-CZ" dirty="0"/>
          </a:p>
        </p:txBody>
      </p:sp>
      <p:pic>
        <p:nvPicPr>
          <p:cNvPr id="7170" name="Picture 2"/>
          <p:cNvPicPr>
            <a:picLocks noChangeAspect="1" noChangeArrowheads="1"/>
          </p:cNvPicPr>
          <p:nvPr/>
        </p:nvPicPr>
        <p:blipFill>
          <a:blip r:embed="rId4"/>
          <a:srcRect/>
          <a:stretch>
            <a:fillRect/>
          </a:stretch>
        </p:blipFill>
        <p:spPr bwMode="auto">
          <a:xfrm>
            <a:off x="5171756" y="2065325"/>
            <a:ext cx="4827109" cy="3567123"/>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_škola_prezenta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Arial"/>
        <a:ea typeface=""/>
        <a:cs typeface="Lucida Sans Unicode"/>
      </a:majorFont>
      <a:minorFont>
        <a:latin typeface="Arial"/>
        <a:ea typefac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Wingdings" charset="2"/>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IN_škola_prezentace</Template>
  <TotalTime>768</TotalTime>
  <Words>1779</Words>
  <PresentationFormat>Vlastní</PresentationFormat>
  <Paragraphs>919</Paragraphs>
  <Slides>49</Slides>
  <Notes>49</Notes>
  <HiddenSlides>0</HiddenSlides>
  <MMClips>0</MMClips>
  <ScaleCrop>false</ScaleCrop>
  <HeadingPairs>
    <vt:vector size="4" baseType="variant">
      <vt:variant>
        <vt:lpstr>Motiv</vt:lpstr>
      </vt:variant>
      <vt:variant>
        <vt:i4>1</vt:i4>
      </vt:variant>
      <vt:variant>
        <vt:lpstr>Nadpisy snímků</vt:lpstr>
      </vt:variant>
      <vt:variant>
        <vt:i4>49</vt:i4>
      </vt:variant>
    </vt:vector>
  </HeadingPairs>
  <TitlesOfParts>
    <vt:vector size="50" baseType="lpstr">
      <vt:lpstr>IN_škola_prezentace</vt:lpstr>
      <vt:lpstr>Druhá světová válka</vt:lpstr>
      <vt:lpstr>Situace před válkou </vt:lpstr>
      <vt:lpstr>Fáze války</vt:lpstr>
      <vt:lpstr>Záminka  pro válku</vt:lpstr>
      <vt:lpstr>1. fáze války – útok na Polsko</vt:lpstr>
      <vt:lpstr>1. fáze války – válka v Polsku</vt:lpstr>
      <vt:lpstr>1. fáze války – útoky SSSR</vt:lpstr>
      <vt:lpstr>1. fáze války –válka v Evropě</vt:lpstr>
      <vt:lpstr>1. fáze války – útok na Francii</vt:lpstr>
      <vt:lpstr>1. fáze války – útok na Francii</vt:lpstr>
      <vt:lpstr>1. fáze války – útok na Velkou Británii</vt:lpstr>
      <vt:lpstr>1. fáze války – útok na Velkou Británii </vt:lpstr>
      <vt:lpstr>1. fáze války - válka v severní Africe</vt:lpstr>
      <vt:lpstr>1. fáze války - válka ve východní Evropě</vt:lpstr>
      <vt:lpstr>1. fáze války</vt:lpstr>
      <vt:lpstr>Holocaust</vt:lpstr>
      <vt:lpstr>Holocaust</vt:lpstr>
      <vt:lpstr>2. fáze války – útok na SSSR</vt:lpstr>
      <vt:lpstr>2. fáze války –válka v SSSR</vt:lpstr>
      <vt:lpstr>2. fáze války –válka v SSSR</vt:lpstr>
      <vt:lpstr>2. fáze války</vt:lpstr>
      <vt:lpstr>2. fáze války - vstup USA do války</vt:lpstr>
      <vt:lpstr>2. fáze války – válka v Tichomoří</vt:lpstr>
      <vt:lpstr>2. fáze války –válka v Severní Africe</vt:lpstr>
      <vt:lpstr>3. fáze války</vt:lpstr>
      <vt:lpstr>3 . fáze – válka v Severní Africe</vt:lpstr>
      <vt:lpstr>3. fáze války – válka v Itálii</vt:lpstr>
      <vt:lpstr>3 . fáze - diplomatická jednání</vt:lpstr>
      <vt:lpstr>3 . fáze - vylodění v Normandii</vt:lpstr>
      <vt:lpstr>3 . fáze – osvobozování západní Evropy</vt:lpstr>
      <vt:lpstr>4. fáze války</vt:lpstr>
      <vt:lpstr>4. fáze války – fašistické státy v krizi</vt:lpstr>
      <vt:lpstr>4. fáze války – osvobozování Evropy</vt:lpstr>
      <vt:lpstr>4. fáze války – osvobozování Evropy</vt:lpstr>
      <vt:lpstr>4. fáze války – pád Berlína</vt:lpstr>
      <vt:lpstr>4. fáze války – německá kapitulace</vt:lpstr>
      <vt:lpstr>4. fáze války – diplomatická jednání</vt:lpstr>
      <vt:lpstr>4. fáze války – diplomatická jednání</vt:lpstr>
      <vt:lpstr>4. fáze války – diplomatická jednání</vt:lpstr>
      <vt:lpstr>4. fáze války – zasedání OSN</vt:lpstr>
      <vt:lpstr>5. fáze války</vt:lpstr>
      <vt:lpstr>5. fáze války – atomové bomby</vt:lpstr>
      <vt:lpstr>5. fáze války – konec války</vt:lpstr>
      <vt:lpstr>Výsledky 2. světové války</vt:lpstr>
      <vt:lpstr>Výsledky 2. světové války</vt:lpstr>
      <vt:lpstr>Výsledky 2. světové války</vt:lpstr>
      <vt:lpstr>Výsledky 2. světové války</vt:lpstr>
      <vt:lpstr>Mírové smlouvy</vt:lpstr>
      <vt:lpstr>Zdroje informací</vt:lpstr>
    </vt:vector>
  </TitlesOfParts>
  <Company>KID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Druhá světová válka</dc:title>
  <dc:creator>Jan Kovář</dc:creator>
  <cp:lastModifiedBy>Jan Kovář</cp:lastModifiedBy>
  <cp:revision>81</cp:revision>
  <dcterms:created xsi:type="dcterms:W3CDTF">2011-09-01T20:02:32Z</dcterms:created>
  <dcterms:modified xsi:type="dcterms:W3CDTF">2011-09-18T19:06:58Z</dcterms:modified>
</cp:coreProperties>
</file>